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63" r:id="rId3"/>
    <p:sldId id="316" r:id="rId5"/>
    <p:sldId id="300" r:id="rId6"/>
    <p:sldId id="317" r:id="rId7"/>
    <p:sldId id="318" r:id="rId8"/>
    <p:sldId id="301" r:id="rId9"/>
    <p:sldId id="319" r:id="rId10"/>
    <p:sldId id="320" r:id="rId11"/>
    <p:sldId id="302" r:id="rId12"/>
    <p:sldId id="321" r:id="rId13"/>
    <p:sldId id="303" r:id="rId14"/>
    <p:sldId id="322" r:id="rId15"/>
    <p:sldId id="328" r:id="rId16"/>
    <p:sldId id="323" r:id="rId17"/>
    <p:sldId id="329" r:id="rId18"/>
    <p:sldId id="324" r:id="rId19"/>
    <p:sldId id="325" r:id="rId20"/>
    <p:sldId id="326" r:id="rId21"/>
    <p:sldId id="327" r:id="rId22"/>
    <p:sldId id="330" r:id="rId23"/>
    <p:sldId id="331" r:id="rId24"/>
    <p:sldId id="332" r:id="rId25"/>
    <p:sldId id="333" r:id="rId26"/>
    <p:sldId id="334" r:id="rId27"/>
    <p:sldId id="335" r:id="rId28"/>
    <p:sldId id="336" r:id="rId29"/>
    <p:sldId id="337" r:id="rId30"/>
    <p:sldId id="338" r:id="rId31"/>
    <p:sldId id="339" r:id="rId32"/>
    <p:sldId id="340" r:id="rId33"/>
    <p:sldId id="341" r:id="rId34"/>
    <p:sldId id="342" r:id="rId35"/>
    <p:sldId id="343" r:id="rId36"/>
    <p:sldId id="344" r:id="rId37"/>
    <p:sldId id="268" r:id="rId38"/>
    <p:sldId id="262" r:id="rId39"/>
    <p:sldId id="274" r:id="rId40"/>
    <p:sldId id="275" r:id="rId41"/>
    <p:sldId id="276" r:id="rId42"/>
    <p:sldId id="277" r:id="rId43"/>
    <p:sldId id="278" r:id="rId44"/>
    <p:sldId id="279" r:id="rId45"/>
    <p:sldId id="292" r:id="rId46"/>
    <p:sldId id="293" r:id="rId47"/>
    <p:sldId id="294" r:id="rId48"/>
    <p:sldId id="295" r:id="rId49"/>
    <p:sldId id="296" r:id="rId50"/>
    <p:sldId id="297" r:id="rId51"/>
    <p:sldId id="298" r:id="rId52"/>
    <p:sldId id="299" r:id="rId53"/>
    <p:sldId id="264" r:id="rId54"/>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80BD"/>
    <a:srgbClr val="8ACF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92" d="100"/>
          <a:sy n="92" d="100"/>
        </p:scale>
        <p:origin x="756" y="90"/>
      </p:cViewPr>
      <p:guideLst>
        <p:guide orient="horz" pos="1629"/>
        <p:guide pos="293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7" Type="http://schemas.openxmlformats.org/officeDocument/2006/relationships/tableStyles" Target="tableStyles.xml"/><Relationship Id="rId56" Type="http://schemas.openxmlformats.org/officeDocument/2006/relationships/viewProps" Target="viewProps.xml"/><Relationship Id="rId55" Type="http://schemas.openxmlformats.org/officeDocument/2006/relationships/presProps" Target="presProps.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4D967E-B1E5-49B3-BD09-014381041E7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563FB7-9B6D-47AD-9DD3-41835313C39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612" name="幻灯片图像占位符 1"/>
          <p:cNvSpPr>
            <a:spLocks noGrp="1" noRot="1" noChangeAspect="1"/>
          </p:cNvSpPr>
          <p:nvPr>
            <p:ph type="sldImg"/>
          </p:nvPr>
        </p:nvSpPr>
        <p:spPr/>
      </p:sp>
      <p:sp>
        <p:nvSpPr>
          <p:cNvPr id="1048613" name="备注占位符 2"/>
          <p:cNvSpPr>
            <a:spLocks noGrp="1"/>
          </p:cNvSpPr>
          <p:nvPr>
            <p:ph type="body" idx="1"/>
          </p:nvPr>
        </p:nvSpPr>
        <p:spPr/>
        <p:txBody>
          <a:bodyPr/>
          <a:p>
            <a:endParaRPr lang="zh-CN" altLang="en-US"/>
          </a:p>
        </p:txBody>
      </p:sp>
      <p:sp>
        <p:nvSpPr>
          <p:cNvPr id="1048614" name="灯片编号占位符 3"/>
          <p:cNvSpPr>
            <a:spLocks noGrp="1"/>
          </p:cNvSpPr>
          <p:nvPr>
            <p:ph type="sldNum" sz="quarter" idx="10"/>
          </p:nvPr>
        </p:nvSpPr>
        <p:spPr/>
        <p:txBody>
          <a:bodyPr/>
          <a:p>
            <a:fld id="{D5A8632C-8C08-4D54-81C6-FDABA0C025C6}"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563FB7-9B6D-47AD-9DD3-41835313C394}"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563FB7-9B6D-47AD-9DD3-41835313C394}"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563FB7-9B6D-47AD-9DD3-41835313C394}"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563FB7-9B6D-47AD-9DD3-41835313C394}"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563FB7-9B6D-47AD-9DD3-41835313C394}"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563FB7-9B6D-47AD-9DD3-41835313C394}"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563FB7-9B6D-47AD-9DD3-41835313C394}"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563FB7-9B6D-47AD-9DD3-41835313C394}"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70" name="幻灯片图像占位符 1"/>
          <p:cNvSpPr>
            <a:spLocks noGrp="1" noRot="1" noChangeAspect="1"/>
          </p:cNvSpPr>
          <p:nvPr>
            <p:ph type="sldImg"/>
          </p:nvPr>
        </p:nvSpPr>
        <p:spPr/>
      </p:sp>
      <p:sp>
        <p:nvSpPr>
          <p:cNvPr id="1048671" name="备注占位符 2"/>
          <p:cNvSpPr>
            <a:spLocks noGrp="1"/>
          </p:cNvSpPr>
          <p:nvPr>
            <p:ph type="body" idx="1"/>
          </p:nvPr>
        </p:nvSpPr>
        <p:spPr/>
        <p:txBody>
          <a:bodyPr/>
          <a:p>
            <a:endParaRPr lang="zh-CN" altLang="en-US"/>
          </a:p>
        </p:txBody>
      </p:sp>
      <p:sp>
        <p:nvSpPr>
          <p:cNvPr id="1048672" name="灯片编号占位符 3"/>
          <p:cNvSpPr>
            <a:spLocks noGrp="1"/>
          </p:cNvSpPr>
          <p:nvPr>
            <p:ph type="sldNum" sz="quarter" idx="10"/>
          </p:nvPr>
        </p:nvSpPr>
        <p:spPr/>
        <p:txBody>
          <a:bodyPr/>
          <a:p>
            <a:fld id="{D5A8632C-8C08-4D54-81C6-FDABA0C025C6}"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70" name="幻灯片图像占位符 1"/>
          <p:cNvSpPr>
            <a:spLocks noGrp="1" noRot="1" noChangeAspect="1"/>
          </p:cNvSpPr>
          <p:nvPr>
            <p:ph type="sldImg"/>
          </p:nvPr>
        </p:nvSpPr>
        <p:spPr/>
      </p:sp>
      <p:sp>
        <p:nvSpPr>
          <p:cNvPr id="1048671" name="备注占位符 2"/>
          <p:cNvSpPr>
            <a:spLocks noGrp="1"/>
          </p:cNvSpPr>
          <p:nvPr>
            <p:ph type="body" idx="1"/>
          </p:nvPr>
        </p:nvSpPr>
        <p:spPr/>
        <p:txBody>
          <a:bodyPr/>
          <a:p>
            <a:endParaRPr lang="zh-CN" altLang="en-US"/>
          </a:p>
        </p:txBody>
      </p:sp>
      <p:sp>
        <p:nvSpPr>
          <p:cNvPr id="1048672" name="灯片编号占位符 3"/>
          <p:cNvSpPr>
            <a:spLocks noGrp="1"/>
          </p:cNvSpPr>
          <p:nvPr>
            <p:ph type="sldNum" sz="quarter" idx="10"/>
          </p:nvPr>
        </p:nvSpPr>
        <p:spPr/>
        <p:txBody>
          <a:bodyPr/>
          <a:p>
            <a:fld id="{D5A8632C-8C08-4D54-81C6-FDABA0C025C6}"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70" name="幻灯片图像占位符 1"/>
          <p:cNvSpPr>
            <a:spLocks noGrp="1" noRot="1" noChangeAspect="1"/>
          </p:cNvSpPr>
          <p:nvPr>
            <p:ph type="sldImg"/>
          </p:nvPr>
        </p:nvSpPr>
        <p:spPr/>
      </p:sp>
      <p:sp>
        <p:nvSpPr>
          <p:cNvPr id="1048671" name="备注占位符 2"/>
          <p:cNvSpPr>
            <a:spLocks noGrp="1"/>
          </p:cNvSpPr>
          <p:nvPr>
            <p:ph type="body" idx="1"/>
          </p:nvPr>
        </p:nvSpPr>
        <p:spPr/>
        <p:txBody>
          <a:bodyPr/>
          <a:p>
            <a:endParaRPr lang="zh-CN" altLang="en-US"/>
          </a:p>
        </p:txBody>
      </p:sp>
      <p:sp>
        <p:nvSpPr>
          <p:cNvPr id="1048672" name="灯片编号占位符 3"/>
          <p:cNvSpPr>
            <a:spLocks noGrp="1"/>
          </p:cNvSpPr>
          <p:nvPr>
            <p:ph type="sldNum" sz="quarter" idx="10"/>
          </p:nvPr>
        </p:nvSpPr>
        <p:spPr/>
        <p:txBody>
          <a:bodyPr/>
          <a:p>
            <a:fld id="{D5A8632C-8C08-4D54-81C6-FDABA0C025C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70" name="幻灯片图像占位符 1"/>
          <p:cNvSpPr>
            <a:spLocks noGrp="1" noRot="1" noChangeAspect="1"/>
          </p:cNvSpPr>
          <p:nvPr>
            <p:ph type="sldImg"/>
          </p:nvPr>
        </p:nvSpPr>
        <p:spPr/>
      </p:sp>
      <p:sp>
        <p:nvSpPr>
          <p:cNvPr id="1048671" name="备注占位符 2"/>
          <p:cNvSpPr>
            <a:spLocks noGrp="1"/>
          </p:cNvSpPr>
          <p:nvPr>
            <p:ph type="body" idx="1"/>
          </p:nvPr>
        </p:nvSpPr>
        <p:spPr/>
        <p:txBody>
          <a:bodyPr/>
          <a:p>
            <a:endParaRPr lang="zh-CN" altLang="en-US"/>
          </a:p>
        </p:txBody>
      </p:sp>
      <p:sp>
        <p:nvSpPr>
          <p:cNvPr id="1048672" name="灯片编号占位符 3"/>
          <p:cNvSpPr>
            <a:spLocks noGrp="1"/>
          </p:cNvSpPr>
          <p:nvPr>
            <p:ph type="sldNum" sz="quarter" idx="10"/>
          </p:nvPr>
        </p:nvSpPr>
        <p:spPr/>
        <p:txBody>
          <a:bodyPr/>
          <a:p>
            <a:fld id="{D5A8632C-8C08-4D54-81C6-FDABA0C025C6}"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70" name="幻灯片图像占位符 1"/>
          <p:cNvSpPr>
            <a:spLocks noGrp="1" noRot="1" noChangeAspect="1"/>
          </p:cNvSpPr>
          <p:nvPr>
            <p:ph type="sldImg"/>
          </p:nvPr>
        </p:nvSpPr>
        <p:spPr/>
      </p:sp>
      <p:sp>
        <p:nvSpPr>
          <p:cNvPr id="1048671" name="备注占位符 2"/>
          <p:cNvSpPr>
            <a:spLocks noGrp="1"/>
          </p:cNvSpPr>
          <p:nvPr>
            <p:ph type="body" idx="1"/>
          </p:nvPr>
        </p:nvSpPr>
        <p:spPr/>
        <p:txBody>
          <a:bodyPr/>
          <a:p>
            <a:endParaRPr lang="zh-CN" altLang="en-US"/>
          </a:p>
        </p:txBody>
      </p:sp>
      <p:sp>
        <p:nvSpPr>
          <p:cNvPr id="1048672" name="灯片编号占位符 3"/>
          <p:cNvSpPr>
            <a:spLocks noGrp="1"/>
          </p:cNvSpPr>
          <p:nvPr>
            <p:ph type="sldNum" sz="quarter" idx="10"/>
          </p:nvPr>
        </p:nvSpPr>
        <p:spPr/>
        <p:txBody>
          <a:bodyPr/>
          <a:p>
            <a:fld id="{D5A8632C-8C08-4D54-81C6-FDABA0C025C6}"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70" name="幻灯片图像占位符 1"/>
          <p:cNvSpPr>
            <a:spLocks noGrp="1" noRot="1" noChangeAspect="1"/>
          </p:cNvSpPr>
          <p:nvPr>
            <p:ph type="sldImg"/>
          </p:nvPr>
        </p:nvSpPr>
        <p:spPr/>
      </p:sp>
      <p:sp>
        <p:nvSpPr>
          <p:cNvPr id="1048671" name="备注占位符 2"/>
          <p:cNvSpPr>
            <a:spLocks noGrp="1"/>
          </p:cNvSpPr>
          <p:nvPr>
            <p:ph type="body" idx="1"/>
          </p:nvPr>
        </p:nvSpPr>
        <p:spPr/>
        <p:txBody>
          <a:bodyPr/>
          <a:p>
            <a:endParaRPr lang="zh-CN" altLang="en-US"/>
          </a:p>
        </p:txBody>
      </p:sp>
      <p:sp>
        <p:nvSpPr>
          <p:cNvPr id="1048672" name="灯片编号占位符 3"/>
          <p:cNvSpPr>
            <a:spLocks noGrp="1"/>
          </p:cNvSpPr>
          <p:nvPr>
            <p:ph type="sldNum" sz="quarter" idx="10"/>
          </p:nvPr>
        </p:nvSpPr>
        <p:spPr/>
        <p:txBody>
          <a:bodyPr/>
          <a:p>
            <a:fld id="{D5A8632C-8C08-4D54-81C6-FDABA0C025C6}"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70" name="幻灯片图像占位符 1"/>
          <p:cNvSpPr>
            <a:spLocks noGrp="1" noRot="1" noChangeAspect="1"/>
          </p:cNvSpPr>
          <p:nvPr>
            <p:ph type="sldImg"/>
          </p:nvPr>
        </p:nvSpPr>
        <p:spPr/>
      </p:sp>
      <p:sp>
        <p:nvSpPr>
          <p:cNvPr id="1048671" name="备注占位符 2"/>
          <p:cNvSpPr>
            <a:spLocks noGrp="1"/>
          </p:cNvSpPr>
          <p:nvPr>
            <p:ph type="body" idx="1"/>
          </p:nvPr>
        </p:nvSpPr>
        <p:spPr/>
        <p:txBody>
          <a:bodyPr/>
          <a:p>
            <a:endParaRPr lang="zh-CN" altLang="en-US"/>
          </a:p>
        </p:txBody>
      </p:sp>
      <p:sp>
        <p:nvSpPr>
          <p:cNvPr id="1048672" name="灯片编号占位符 3"/>
          <p:cNvSpPr>
            <a:spLocks noGrp="1"/>
          </p:cNvSpPr>
          <p:nvPr>
            <p:ph type="sldNum" sz="quarter" idx="10"/>
          </p:nvPr>
        </p:nvSpPr>
        <p:spPr/>
        <p:txBody>
          <a:bodyPr/>
          <a:p>
            <a:fld id="{D5A8632C-8C08-4D54-81C6-FDABA0C025C6}"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0" name="幻灯片图像占位符 1"/>
          <p:cNvSpPr>
            <a:spLocks noGrp="1" noRot="1" noChangeAspect="1"/>
          </p:cNvSpPr>
          <p:nvPr>
            <p:ph type="sldImg"/>
          </p:nvPr>
        </p:nvSpPr>
        <p:spPr/>
      </p:sp>
      <p:sp>
        <p:nvSpPr>
          <p:cNvPr id="1048671" name="备注占位符 2"/>
          <p:cNvSpPr>
            <a:spLocks noGrp="1"/>
          </p:cNvSpPr>
          <p:nvPr>
            <p:ph type="body" idx="1"/>
          </p:nvPr>
        </p:nvSpPr>
        <p:spPr/>
        <p:txBody>
          <a:bodyPr/>
          <a:lstStyle/>
          <a:p>
            <a:endParaRPr lang="zh-CN" altLang="en-US"/>
          </a:p>
        </p:txBody>
      </p:sp>
      <p:sp>
        <p:nvSpPr>
          <p:cNvPr id="1048672" name="灯片编号占位符 3"/>
          <p:cNvSpPr>
            <a:spLocks noGrp="1"/>
          </p:cNvSpPr>
          <p:nvPr>
            <p:ph type="sldNum" sz="quarter" idx="10"/>
          </p:nvPr>
        </p:nvSpPr>
        <p:spPr/>
        <p:txBody>
          <a:bodyPr/>
          <a:lstStyle/>
          <a:p>
            <a:fld id="{D5A8632C-8C08-4D54-81C6-FDABA0C025C6}"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563FB7-9B6D-47AD-9DD3-41835313C39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jpeg"/></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25" name=""/>
        <p:cNvGrpSpPr/>
        <p:nvPr/>
      </p:nvGrpSpPr>
      <p:grpSpPr>
        <a:xfrm>
          <a:off x="0" y="0"/>
          <a:ext cx="0" cy="0"/>
          <a:chOff x="0" y="0"/>
          <a:chExt cx="0" cy="0"/>
        </a:xfrm>
      </p:grpSpPr>
      <p:sp>
        <p:nvSpPr>
          <p:cNvPr id="1048585" name="椭圆 2"/>
          <p:cNvSpPr/>
          <p:nvPr/>
        </p:nvSpPr>
        <p:spPr>
          <a:xfrm>
            <a:off x="3009896" y="927668"/>
            <a:ext cx="2824488" cy="2824488"/>
          </a:xfrm>
          <a:prstGeom prst="ellipse">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86" name="文本框 6"/>
          <p:cNvSpPr txBox="1"/>
          <p:nvPr/>
        </p:nvSpPr>
        <p:spPr>
          <a:xfrm>
            <a:off x="3107690" y="1642763"/>
            <a:ext cx="2628900" cy="1337945"/>
          </a:xfrm>
          <a:prstGeom prst="rect">
            <a:avLst/>
          </a:prstGeom>
          <a:noFill/>
        </p:spPr>
        <p:txBody>
          <a:bodyPr wrap="square" rtlCol="0">
            <a:spAutoFit/>
          </a:bodyPr>
          <a:p>
            <a:pPr algn="ctr"/>
            <a:r>
              <a:rPr lang="zh-CN" altLang="en-US" sz="2700" b="1" spc="300" dirty="0" smtClean="0">
                <a:solidFill>
                  <a:schemeClr val="bg1"/>
                </a:solidFill>
                <a:latin typeface="微软雅黑" panose="020B0503020204020204" charset="-122"/>
                <a:ea typeface="微软雅黑" panose="020B0503020204020204" charset="-122"/>
              </a:rPr>
              <a:t>第</a:t>
            </a:r>
            <a:r>
              <a:rPr lang="en-US" altLang="zh-CN" sz="2700" b="1" spc="300" dirty="0" smtClean="0">
                <a:solidFill>
                  <a:schemeClr val="bg1"/>
                </a:solidFill>
                <a:latin typeface="微软雅黑" panose="020B0503020204020204" charset="-122"/>
                <a:ea typeface="微软雅黑" panose="020B0503020204020204" charset="-122"/>
              </a:rPr>
              <a:t>12</a:t>
            </a:r>
            <a:r>
              <a:rPr lang="zh-CN" altLang="en-US" sz="2700" b="1" spc="300" dirty="0" smtClean="0">
                <a:solidFill>
                  <a:schemeClr val="bg1"/>
                </a:solidFill>
                <a:latin typeface="微软雅黑" panose="020B0503020204020204" charset="-122"/>
                <a:ea typeface="微软雅黑" panose="020B0503020204020204" charset="-122"/>
              </a:rPr>
              <a:t>章</a:t>
            </a:r>
            <a:endParaRPr lang="zh-CN" altLang="en-US" sz="2700" b="1" spc="300" dirty="0" smtClean="0">
              <a:solidFill>
                <a:schemeClr val="bg1"/>
              </a:solidFill>
              <a:latin typeface="微软雅黑" panose="020B0503020204020204" charset="-122"/>
              <a:ea typeface="微软雅黑" panose="020B0503020204020204" charset="-122"/>
            </a:endParaRPr>
          </a:p>
          <a:p>
            <a:pPr algn="ctr"/>
            <a:r>
              <a:rPr lang="zh-CN" altLang="en-US" sz="2700" b="1" spc="300" dirty="0" smtClean="0">
                <a:solidFill>
                  <a:schemeClr val="bg1"/>
                </a:solidFill>
                <a:latin typeface="微软雅黑" panose="020B0503020204020204" charset="-122"/>
                <a:ea typeface="微软雅黑" panose="020B0503020204020204" charset="-122"/>
              </a:rPr>
              <a:t>系统测试计划与自动化</a:t>
            </a:r>
            <a:endParaRPr lang="zh-CN" altLang="en-US" sz="2700" b="1" spc="300" dirty="0">
              <a:solidFill>
                <a:schemeClr val="bg1"/>
              </a:solidFill>
              <a:latin typeface="微软雅黑" panose="020B0503020204020204" charset="-122"/>
              <a:ea typeface="微软雅黑" panose="020B0503020204020204" charset="-122"/>
            </a:endParaRPr>
          </a:p>
        </p:txBody>
      </p:sp>
      <p:sp>
        <p:nvSpPr>
          <p:cNvPr id="1048587" name="椭圆 9"/>
          <p:cNvSpPr/>
          <p:nvPr/>
        </p:nvSpPr>
        <p:spPr>
          <a:xfrm>
            <a:off x="915708" y="3676502"/>
            <a:ext cx="150019" cy="189695"/>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88" name="椭圆 11"/>
          <p:cNvSpPr/>
          <p:nvPr/>
        </p:nvSpPr>
        <p:spPr>
          <a:xfrm>
            <a:off x="1320758" y="3090947"/>
            <a:ext cx="388460" cy="388460"/>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89" name="椭圆 12"/>
          <p:cNvSpPr/>
          <p:nvPr/>
        </p:nvSpPr>
        <p:spPr>
          <a:xfrm>
            <a:off x="2387557" y="2892117"/>
            <a:ext cx="483409" cy="483409"/>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90" name="椭圆 13"/>
          <p:cNvSpPr/>
          <p:nvPr/>
        </p:nvSpPr>
        <p:spPr>
          <a:xfrm>
            <a:off x="495189" y="2082667"/>
            <a:ext cx="160100" cy="160100"/>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91" name="椭圆 14"/>
          <p:cNvSpPr/>
          <p:nvPr/>
        </p:nvSpPr>
        <p:spPr>
          <a:xfrm>
            <a:off x="2146113" y="2133492"/>
            <a:ext cx="356221" cy="356221"/>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92" name="椭圆 15"/>
          <p:cNvSpPr/>
          <p:nvPr/>
        </p:nvSpPr>
        <p:spPr>
          <a:xfrm>
            <a:off x="1709218" y="1699841"/>
            <a:ext cx="267453" cy="267453"/>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93" name="椭圆 16"/>
          <p:cNvSpPr/>
          <p:nvPr/>
        </p:nvSpPr>
        <p:spPr>
          <a:xfrm>
            <a:off x="6087242" y="2642115"/>
            <a:ext cx="165932" cy="165932"/>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94" name="椭圆 17"/>
          <p:cNvSpPr/>
          <p:nvPr/>
        </p:nvSpPr>
        <p:spPr>
          <a:xfrm>
            <a:off x="7335435" y="1219730"/>
            <a:ext cx="480112" cy="480112"/>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95" name="椭圆 18"/>
          <p:cNvSpPr/>
          <p:nvPr/>
        </p:nvSpPr>
        <p:spPr>
          <a:xfrm>
            <a:off x="5596373" y="3980286"/>
            <a:ext cx="237818" cy="237818"/>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96" name="椭圆 19"/>
          <p:cNvSpPr/>
          <p:nvPr/>
        </p:nvSpPr>
        <p:spPr>
          <a:xfrm flipH="1" flipV="1">
            <a:off x="5393991" y="3490490"/>
            <a:ext cx="237549" cy="256259"/>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97" name="椭圆 20"/>
          <p:cNvSpPr/>
          <p:nvPr/>
        </p:nvSpPr>
        <p:spPr>
          <a:xfrm>
            <a:off x="6702862" y="1908265"/>
            <a:ext cx="174522" cy="174522"/>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599" name="椭圆 22"/>
          <p:cNvSpPr/>
          <p:nvPr/>
        </p:nvSpPr>
        <p:spPr>
          <a:xfrm>
            <a:off x="6452579" y="928022"/>
            <a:ext cx="174522" cy="174522"/>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grpSp>
        <p:nvGrpSpPr>
          <p:cNvPr id="26" name="组合 34"/>
          <p:cNvGrpSpPr/>
          <p:nvPr/>
        </p:nvGrpSpPr>
        <p:grpSpPr>
          <a:xfrm>
            <a:off x="2095921" y="4273634"/>
            <a:ext cx="538394" cy="538394"/>
            <a:chOff x="1031277" y="5180856"/>
            <a:chExt cx="552450" cy="552450"/>
          </a:xfrm>
        </p:grpSpPr>
        <p:sp>
          <p:nvSpPr>
            <p:cNvPr id="1048602" name="椭圆 35"/>
            <p:cNvSpPr/>
            <p:nvPr/>
          </p:nvSpPr>
          <p:spPr>
            <a:xfrm>
              <a:off x="1031277" y="5180856"/>
              <a:ext cx="552450" cy="55245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03" name="Freeform 34"/>
            <p:cNvSpPr/>
            <p:nvPr/>
          </p:nvSpPr>
          <p:spPr>
            <a:xfrm flipH="1">
              <a:off x="1159564" y="5330349"/>
              <a:ext cx="275244" cy="258701"/>
            </a:xfrm>
            <a:custGeom>
              <a:avLst/>
              <a:gdLst/>
              <a:ahLst/>
              <a:cxnLst/>
              <a:rect l="l" t="t" r="r" b="b"/>
              <a:pathLst>
                <a:path w="852601" h="862013">
                  <a:moveTo>
                    <a:pt x="339688" y="551599"/>
                  </a:moveTo>
                  <a:cubicBezTo>
                    <a:pt x="336200" y="550660"/>
                    <a:pt x="332712" y="552270"/>
                    <a:pt x="329224" y="555624"/>
                  </a:cubicBezTo>
                  <a:lnTo>
                    <a:pt x="318760" y="571723"/>
                  </a:lnTo>
                  <a:cubicBezTo>
                    <a:pt x="317687" y="576955"/>
                    <a:pt x="320907" y="582723"/>
                    <a:pt x="322785" y="587017"/>
                  </a:cubicBezTo>
                  <a:cubicBezTo>
                    <a:pt x="324663" y="591310"/>
                    <a:pt x="331370" y="593322"/>
                    <a:pt x="330029" y="597481"/>
                  </a:cubicBezTo>
                  <a:cubicBezTo>
                    <a:pt x="328687" y="601641"/>
                    <a:pt x="318894" y="606739"/>
                    <a:pt x="314735" y="611971"/>
                  </a:cubicBezTo>
                  <a:cubicBezTo>
                    <a:pt x="310576" y="617202"/>
                    <a:pt x="308563" y="620288"/>
                    <a:pt x="303465" y="629679"/>
                  </a:cubicBezTo>
                  <a:cubicBezTo>
                    <a:pt x="298368" y="639070"/>
                    <a:pt x="292062" y="654230"/>
                    <a:pt x="284147" y="668317"/>
                  </a:cubicBezTo>
                  <a:cubicBezTo>
                    <a:pt x="276232" y="682403"/>
                    <a:pt x="261340" y="698637"/>
                    <a:pt x="255974" y="714199"/>
                  </a:cubicBezTo>
                  <a:cubicBezTo>
                    <a:pt x="250607" y="729762"/>
                    <a:pt x="252754" y="745727"/>
                    <a:pt x="251949" y="761691"/>
                  </a:cubicBezTo>
                  <a:cubicBezTo>
                    <a:pt x="251144" y="777656"/>
                    <a:pt x="252351" y="796036"/>
                    <a:pt x="251143" y="809989"/>
                  </a:cubicBezTo>
                  <a:cubicBezTo>
                    <a:pt x="249937" y="823941"/>
                    <a:pt x="245778" y="837357"/>
                    <a:pt x="244705" y="845406"/>
                  </a:cubicBezTo>
                  <a:cubicBezTo>
                    <a:pt x="243631" y="853456"/>
                    <a:pt x="243095" y="855603"/>
                    <a:pt x="244705" y="858286"/>
                  </a:cubicBezTo>
                  <a:cubicBezTo>
                    <a:pt x="245509" y="859627"/>
                    <a:pt x="245945" y="860298"/>
                    <a:pt x="247169" y="860701"/>
                  </a:cubicBezTo>
                  <a:lnTo>
                    <a:pt x="254364" y="861506"/>
                  </a:lnTo>
                  <a:cubicBezTo>
                    <a:pt x="262279" y="862042"/>
                    <a:pt x="277305" y="862310"/>
                    <a:pt x="292196" y="861506"/>
                  </a:cubicBezTo>
                  <a:cubicBezTo>
                    <a:pt x="307088" y="860701"/>
                    <a:pt x="333115" y="857749"/>
                    <a:pt x="343713" y="856676"/>
                  </a:cubicBezTo>
                  <a:cubicBezTo>
                    <a:pt x="343747" y="856684"/>
                    <a:pt x="352708" y="858681"/>
                    <a:pt x="355787" y="855066"/>
                  </a:cubicBezTo>
                  <a:cubicBezTo>
                    <a:pt x="358873" y="851443"/>
                    <a:pt x="361288" y="845675"/>
                    <a:pt x="362227" y="834943"/>
                  </a:cubicBezTo>
                  <a:cubicBezTo>
                    <a:pt x="363166" y="824210"/>
                    <a:pt x="363568" y="808110"/>
                    <a:pt x="361422" y="790670"/>
                  </a:cubicBezTo>
                  <a:cubicBezTo>
                    <a:pt x="359275" y="773229"/>
                    <a:pt x="352299" y="754313"/>
                    <a:pt x="349348" y="730298"/>
                  </a:cubicBezTo>
                  <a:cubicBezTo>
                    <a:pt x="346396" y="706284"/>
                    <a:pt x="344786" y="666439"/>
                    <a:pt x="343713" y="646584"/>
                  </a:cubicBezTo>
                  <a:cubicBezTo>
                    <a:pt x="342640" y="626728"/>
                    <a:pt x="342505" y="619886"/>
                    <a:pt x="342908" y="611166"/>
                  </a:cubicBezTo>
                  <a:cubicBezTo>
                    <a:pt x="343310" y="602446"/>
                    <a:pt x="343713" y="600299"/>
                    <a:pt x="346128" y="594262"/>
                  </a:cubicBezTo>
                  <a:cubicBezTo>
                    <a:pt x="348543" y="588224"/>
                    <a:pt x="356727" y="580443"/>
                    <a:pt x="357397" y="574942"/>
                  </a:cubicBezTo>
                  <a:cubicBezTo>
                    <a:pt x="358068" y="569442"/>
                    <a:pt x="353104" y="565149"/>
                    <a:pt x="350153" y="561258"/>
                  </a:cubicBezTo>
                  <a:close/>
                  <a:moveTo>
                    <a:pt x="287206" y="507649"/>
                  </a:moveTo>
                  <a:cubicBezTo>
                    <a:pt x="299226" y="561742"/>
                    <a:pt x="284201" y="574621"/>
                    <a:pt x="274326" y="617123"/>
                  </a:cubicBezTo>
                  <a:cubicBezTo>
                    <a:pt x="272445" y="626330"/>
                    <a:pt x="270907" y="639718"/>
                    <a:pt x="269556" y="655910"/>
                  </a:cubicBezTo>
                  <a:cubicBezTo>
                    <a:pt x="284442" y="632717"/>
                    <a:pt x="299146" y="601494"/>
                    <a:pt x="316184" y="596515"/>
                  </a:cubicBezTo>
                  <a:cubicBezTo>
                    <a:pt x="314038" y="589217"/>
                    <a:pt x="305451" y="583528"/>
                    <a:pt x="306524" y="574621"/>
                  </a:cubicBezTo>
                  <a:cubicBezTo>
                    <a:pt x="307147" y="563679"/>
                    <a:pt x="314405" y="554950"/>
                    <a:pt x="319949" y="545622"/>
                  </a:cubicBezTo>
                  <a:cubicBezTo>
                    <a:pt x="307786" y="539695"/>
                    <a:pt x="298568" y="525281"/>
                    <a:pt x="287206" y="507649"/>
                  </a:cubicBezTo>
                  <a:close/>
                  <a:moveTo>
                    <a:pt x="264023" y="488330"/>
                  </a:moveTo>
                  <a:cubicBezTo>
                    <a:pt x="251143" y="497345"/>
                    <a:pt x="249856" y="517952"/>
                    <a:pt x="240841" y="523104"/>
                  </a:cubicBezTo>
                  <a:cubicBezTo>
                    <a:pt x="177304" y="542852"/>
                    <a:pt x="103463" y="578055"/>
                    <a:pt x="46365" y="613259"/>
                  </a:cubicBezTo>
                  <a:cubicBezTo>
                    <a:pt x="17601" y="630002"/>
                    <a:pt x="12021" y="649320"/>
                    <a:pt x="6440" y="682806"/>
                  </a:cubicBezTo>
                  <a:lnTo>
                    <a:pt x="0" y="793568"/>
                  </a:lnTo>
                  <a:cubicBezTo>
                    <a:pt x="60532" y="849807"/>
                    <a:pt x="154551" y="840362"/>
                    <a:pt x="230537" y="859252"/>
                  </a:cubicBezTo>
                  <a:cubicBezTo>
                    <a:pt x="242128" y="755359"/>
                    <a:pt x="233113" y="597374"/>
                    <a:pt x="265311" y="542422"/>
                  </a:cubicBezTo>
                  <a:close/>
                  <a:moveTo>
                    <a:pt x="473953" y="438101"/>
                  </a:moveTo>
                  <a:cubicBezTo>
                    <a:pt x="449999" y="476765"/>
                    <a:pt x="395188" y="525303"/>
                    <a:pt x="351750" y="542487"/>
                  </a:cubicBezTo>
                  <a:cubicBezTo>
                    <a:pt x="364570" y="553524"/>
                    <a:pt x="369815" y="566569"/>
                    <a:pt x="371564" y="577519"/>
                  </a:cubicBezTo>
                  <a:cubicBezTo>
                    <a:pt x="371510" y="588305"/>
                    <a:pt x="363407" y="591042"/>
                    <a:pt x="359329" y="597803"/>
                  </a:cubicBezTo>
                  <a:cubicBezTo>
                    <a:pt x="364928" y="652187"/>
                    <a:pt x="355161" y="701683"/>
                    <a:pt x="373271" y="759858"/>
                  </a:cubicBezTo>
                  <a:cubicBezTo>
                    <a:pt x="382583" y="726860"/>
                    <a:pt x="394118" y="694072"/>
                    <a:pt x="406981" y="659624"/>
                  </a:cubicBezTo>
                  <a:cubicBezTo>
                    <a:pt x="434458" y="598661"/>
                    <a:pt x="476100" y="510653"/>
                    <a:pt x="473953" y="438101"/>
                  </a:cubicBezTo>
                  <a:close/>
                  <a:moveTo>
                    <a:pt x="444331" y="425221"/>
                  </a:moveTo>
                  <a:cubicBezTo>
                    <a:pt x="417365" y="457420"/>
                    <a:pt x="365446" y="490423"/>
                    <a:pt x="342908" y="490423"/>
                  </a:cubicBezTo>
                  <a:cubicBezTo>
                    <a:pt x="312722" y="489752"/>
                    <a:pt x="309100" y="473787"/>
                    <a:pt x="292196" y="465469"/>
                  </a:cubicBezTo>
                  <a:cubicBezTo>
                    <a:pt x="308026" y="468152"/>
                    <a:pt x="323455" y="474056"/>
                    <a:pt x="339687" y="473519"/>
                  </a:cubicBezTo>
                  <a:cubicBezTo>
                    <a:pt x="376180" y="473116"/>
                    <a:pt x="416695" y="446955"/>
                    <a:pt x="444331" y="425221"/>
                  </a:cubicBezTo>
                  <a:close/>
                  <a:moveTo>
                    <a:pt x="488121" y="409767"/>
                  </a:moveTo>
                  <a:cubicBezTo>
                    <a:pt x="533198" y="465576"/>
                    <a:pt x="410846" y="692681"/>
                    <a:pt x="376072" y="855388"/>
                  </a:cubicBezTo>
                  <a:cubicBezTo>
                    <a:pt x="489409" y="838216"/>
                    <a:pt x="600169" y="850665"/>
                    <a:pt x="716082" y="803871"/>
                  </a:cubicBezTo>
                  <a:cubicBezTo>
                    <a:pt x="761588" y="800437"/>
                    <a:pt x="808382" y="816321"/>
                    <a:pt x="852601" y="793568"/>
                  </a:cubicBezTo>
                  <a:cubicBezTo>
                    <a:pt x="845303" y="743338"/>
                    <a:pt x="867627" y="646745"/>
                    <a:pt x="772750" y="588788"/>
                  </a:cubicBezTo>
                  <a:cubicBezTo>
                    <a:pt x="729391" y="552726"/>
                    <a:pt x="648681" y="519241"/>
                    <a:pt x="565395" y="492193"/>
                  </a:cubicBezTo>
                  <a:cubicBezTo>
                    <a:pt x="534486" y="468582"/>
                    <a:pt x="515167" y="433379"/>
                    <a:pt x="488121" y="409767"/>
                  </a:cubicBezTo>
                  <a:close/>
                  <a:moveTo>
                    <a:pt x="314467" y="207"/>
                  </a:moveTo>
                  <a:cubicBezTo>
                    <a:pt x="302302" y="922"/>
                    <a:pt x="297652" y="4142"/>
                    <a:pt x="285488" y="8794"/>
                  </a:cubicBezTo>
                  <a:cubicBezTo>
                    <a:pt x="273325" y="13444"/>
                    <a:pt x="253826" y="20241"/>
                    <a:pt x="241485" y="28112"/>
                  </a:cubicBezTo>
                  <a:cubicBezTo>
                    <a:pt x="229142" y="35983"/>
                    <a:pt x="220377" y="43853"/>
                    <a:pt x="211433" y="56017"/>
                  </a:cubicBezTo>
                  <a:cubicBezTo>
                    <a:pt x="202489" y="68180"/>
                    <a:pt x="193724" y="87320"/>
                    <a:pt x="187821" y="101095"/>
                  </a:cubicBezTo>
                  <a:cubicBezTo>
                    <a:pt x="181919" y="114868"/>
                    <a:pt x="176194" y="121665"/>
                    <a:pt x="176015" y="138658"/>
                  </a:cubicBezTo>
                  <a:cubicBezTo>
                    <a:pt x="175837" y="155652"/>
                    <a:pt x="182813" y="191249"/>
                    <a:pt x="186748" y="203055"/>
                  </a:cubicBezTo>
                  <a:lnTo>
                    <a:pt x="187520" y="204007"/>
                  </a:lnTo>
                  <a:lnTo>
                    <a:pt x="191027" y="223887"/>
                  </a:lnTo>
                  <a:cubicBezTo>
                    <a:pt x="185407" y="222374"/>
                    <a:pt x="182724" y="232570"/>
                    <a:pt x="184333" y="241693"/>
                  </a:cubicBezTo>
                  <a:cubicBezTo>
                    <a:pt x="185943" y="250815"/>
                    <a:pt x="196139" y="265841"/>
                    <a:pt x="198822" y="277111"/>
                  </a:cubicBezTo>
                  <a:cubicBezTo>
                    <a:pt x="201505" y="288380"/>
                    <a:pt x="200298" y="299113"/>
                    <a:pt x="200432" y="309308"/>
                  </a:cubicBezTo>
                  <a:cubicBezTo>
                    <a:pt x="200566" y="319505"/>
                    <a:pt x="198285" y="331579"/>
                    <a:pt x="199627" y="338286"/>
                  </a:cubicBezTo>
                  <a:cubicBezTo>
                    <a:pt x="200969" y="344995"/>
                    <a:pt x="205128" y="346739"/>
                    <a:pt x="208482" y="349556"/>
                  </a:cubicBezTo>
                  <a:cubicBezTo>
                    <a:pt x="211836" y="352373"/>
                    <a:pt x="218275" y="343385"/>
                    <a:pt x="219751" y="355191"/>
                  </a:cubicBezTo>
                  <a:cubicBezTo>
                    <a:pt x="221227" y="366997"/>
                    <a:pt x="229008" y="395036"/>
                    <a:pt x="236655" y="410733"/>
                  </a:cubicBezTo>
                  <a:cubicBezTo>
                    <a:pt x="244301" y="426429"/>
                    <a:pt x="259999" y="439845"/>
                    <a:pt x="265633" y="449370"/>
                  </a:cubicBezTo>
                  <a:cubicBezTo>
                    <a:pt x="271268" y="458895"/>
                    <a:pt x="266438" y="460372"/>
                    <a:pt x="270463" y="467884"/>
                  </a:cubicBezTo>
                  <a:cubicBezTo>
                    <a:pt x="274487" y="475397"/>
                    <a:pt x="281330" y="484118"/>
                    <a:pt x="289781" y="494447"/>
                  </a:cubicBezTo>
                  <a:cubicBezTo>
                    <a:pt x="298233" y="504778"/>
                    <a:pt x="311246" y="524097"/>
                    <a:pt x="321175" y="529866"/>
                  </a:cubicBezTo>
                  <a:cubicBezTo>
                    <a:pt x="331102" y="535634"/>
                    <a:pt x="333383" y="536305"/>
                    <a:pt x="349348" y="529061"/>
                  </a:cubicBezTo>
                  <a:cubicBezTo>
                    <a:pt x="365312" y="521816"/>
                    <a:pt x="399657" y="499680"/>
                    <a:pt x="416963" y="486398"/>
                  </a:cubicBezTo>
                  <a:cubicBezTo>
                    <a:pt x="434270" y="473116"/>
                    <a:pt x="444331" y="459298"/>
                    <a:pt x="453186" y="449370"/>
                  </a:cubicBezTo>
                  <a:cubicBezTo>
                    <a:pt x="462041" y="439443"/>
                    <a:pt x="466601" y="434746"/>
                    <a:pt x="470089" y="426831"/>
                  </a:cubicBezTo>
                  <a:cubicBezTo>
                    <a:pt x="473577" y="418917"/>
                    <a:pt x="471968" y="409526"/>
                    <a:pt x="474115" y="401878"/>
                  </a:cubicBezTo>
                  <a:cubicBezTo>
                    <a:pt x="476261" y="394231"/>
                    <a:pt x="480688" y="390341"/>
                    <a:pt x="482969" y="380949"/>
                  </a:cubicBezTo>
                  <a:cubicBezTo>
                    <a:pt x="485249" y="371558"/>
                    <a:pt x="484847" y="352373"/>
                    <a:pt x="487799" y="345532"/>
                  </a:cubicBezTo>
                  <a:cubicBezTo>
                    <a:pt x="490750" y="338689"/>
                    <a:pt x="496788" y="343787"/>
                    <a:pt x="500678" y="339897"/>
                  </a:cubicBezTo>
                  <a:cubicBezTo>
                    <a:pt x="504569" y="336006"/>
                    <a:pt x="508996" y="331177"/>
                    <a:pt x="511142" y="322188"/>
                  </a:cubicBezTo>
                  <a:cubicBezTo>
                    <a:pt x="513289" y="313199"/>
                    <a:pt x="511947" y="299515"/>
                    <a:pt x="513557" y="285965"/>
                  </a:cubicBezTo>
                  <a:cubicBezTo>
                    <a:pt x="515167" y="272415"/>
                    <a:pt x="520131" y="252425"/>
                    <a:pt x="520801" y="240888"/>
                  </a:cubicBezTo>
                  <a:cubicBezTo>
                    <a:pt x="521473" y="229350"/>
                    <a:pt x="520131" y="222508"/>
                    <a:pt x="517582" y="216739"/>
                  </a:cubicBezTo>
                  <a:lnTo>
                    <a:pt x="505508" y="206274"/>
                  </a:lnTo>
                  <a:cubicBezTo>
                    <a:pt x="501482" y="205872"/>
                    <a:pt x="496788" y="209897"/>
                    <a:pt x="493433" y="214324"/>
                  </a:cubicBezTo>
                  <a:cubicBezTo>
                    <a:pt x="490893" y="217677"/>
                    <a:pt x="489661" y="229032"/>
                    <a:pt x="487525" y="232413"/>
                  </a:cubicBezTo>
                  <a:lnTo>
                    <a:pt x="486770" y="223363"/>
                  </a:lnTo>
                  <a:lnTo>
                    <a:pt x="488165" y="195462"/>
                  </a:lnTo>
                  <a:lnTo>
                    <a:pt x="490482" y="198762"/>
                  </a:lnTo>
                  <a:cubicBezTo>
                    <a:pt x="492986" y="200550"/>
                    <a:pt x="494238" y="195185"/>
                    <a:pt x="496921" y="194469"/>
                  </a:cubicBezTo>
                  <a:cubicBezTo>
                    <a:pt x="499604" y="193754"/>
                    <a:pt x="503002" y="193217"/>
                    <a:pt x="506581" y="194469"/>
                  </a:cubicBezTo>
                  <a:cubicBezTo>
                    <a:pt x="510158" y="195721"/>
                    <a:pt x="516419" y="202876"/>
                    <a:pt x="518386" y="201981"/>
                  </a:cubicBezTo>
                  <a:cubicBezTo>
                    <a:pt x="519370" y="201534"/>
                    <a:pt x="519370" y="200774"/>
                    <a:pt x="519124" y="198896"/>
                  </a:cubicBezTo>
                  <a:lnTo>
                    <a:pt x="518386" y="189102"/>
                  </a:lnTo>
                  <a:cubicBezTo>
                    <a:pt x="518391" y="189053"/>
                    <a:pt x="521603" y="159753"/>
                    <a:pt x="518386" y="142952"/>
                  </a:cubicBezTo>
                  <a:cubicBezTo>
                    <a:pt x="515167" y="126137"/>
                    <a:pt x="506760" y="103778"/>
                    <a:pt x="499068" y="88215"/>
                  </a:cubicBezTo>
                  <a:cubicBezTo>
                    <a:pt x="491376" y="72652"/>
                    <a:pt x="479213" y="57627"/>
                    <a:pt x="472236" y="49577"/>
                  </a:cubicBezTo>
                  <a:cubicBezTo>
                    <a:pt x="465260" y="41528"/>
                    <a:pt x="466154" y="44211"/>
                    <a:pt x="457210" y="39918"/>
                  </a:cubicBezTo>
                  <a:cubicBezTo>
                    <a:pt x="448266" y="35625"/>
                    <a:pt x="435030" y="29722"/>
                    <a:pt x="418572" y="23818"/>
                  </a:cubicBezTo>
                  <a:cubicBezTo>
                    <a:pt x="402117" y="17916"/>
                    <a:pt x="375821" y="8435"/>
                    <a:pt x="358470" y="4500"/>
                  </a:cubicBezTo>
                  <a:cubicBezTo>
                    <a:pt x="341118" y="564"/>
                    <a:pt x="326630" y="-509"/>
                    <a:pt x="314467" y="20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9" tIns="25720" rIns="51439" bIns="25720" rtlCol="0" anchor="ctr"/>
            <a:p>
              <a:pPr algn="ctr" defTabSz="685800"/>
              <a:endParaRPr lang="en-US" sz="1350" dirty="0">
                <a:solidFill>
                  <a:schemeClr val="tx1"/>
                </a:solidFill>
                <a:latin typeface="微软雅黑" panose="020B0503020204020204" charset="-122"/>
              </a:endParaRPr>
            </a:p>
          </p:txBody>
        </p:sp>
      </p:grpSp>
      <p:sp>
        <p:nvSpPr>
          <p:cNvPr id="1048604" name="文本框 44"/>
          <p:cNvSpPr txBox="1"/>
          <p:nvPr/>
        </p:nvSpPr>
        <p:spPr>
          <a:xfrm>
            <a:off x="2720277" y="4404332"/>
            <a:ext cx="2031337" cy="299085"/>
          </a:xfrm>
          <a:prstGeom prst="rect">
            <a:avLst/>
          </a:prstGeom>
          <a:noFill/>
        </p:spPr>
        <p:txBody>
          <a:bodyPr wrap="square" rtlCol="0">
            <a:spAutoFit/>
          </a:bodyPr>
          <a:p>
            <a:r>
              <a:rPr lang="zh-CN" altLang="en-US" sz="1350" spc="300" dirty="0">
                <a:latin typeface="微软雅黑" panose="020B0503020204020204" charset="-122"/>
                <a:ea typeface="微软雅黑" panose="020B0503020204020204" charset="-122"/>
              </a:rPr>
              <a:t>指导</a:t>
            </a:r>
            <a:r>
              <a:rPr lang="zh-CN" altLang="en-US" sz="1350" spc="300" dirty="0" smtClean="0">
                <a:latin typeface="微软雅黑" panose="020B0503020204020204" charset="-122"/>
                <a:ea typeface="微软雅黑" panose="020B0503020204020204" charset="-122"/>
              </a:rPr>
              <a:t>老师：</a:t>
            </a:r>
            <a:r>
              <a:rPr lang="zh-CN" sz="1350" spc="300" dirty="0" smtClean="0">
                <a:latin typeface="微软雅黑" panose="020B0503020204020204" charset="-122"/>
                <a:ea typeface="微软雅黑" panose="020B0503020204020204" charset="-122"/>
              </a:rPr>
              <a:t>董俊</a:t>
            </a:r>
            <a:endParaRPr lang="zh-CN" sz="1350" spc="300" dirty="0">
              <a:latin typeface="微软雅黑" panose="020B0503020204020204" charset="-122"/>
              <a:ea typeface="微软雅黑" panose="020B0503020204020204" charset="-122"/>
            </a:endParaRPr>
          </a:p>
        </p:txBody>
      </p:sp>
      <p:grpSp>
        <p:nvGrpSpPr>
          <p:cNvPr id="27" name="组合 1"/>
          <p:cNvGrpSpPr/>
          <p:nvPr/>
        </p:nvGrpSpPr>
        <p:grpSpPr>
          <a:xfrm>
            <a:off x="5032756" y="4268975"/>
            <a:ext cx="546607" cy="546607"/>
            <a:chOff x="7100160" y="5717396"/>
            <a:chExt cx="919280" cy="919280"/>
          </a:xfrm>
        </p:grpSpPr>
        <p:sp>
          <p:nvSpPr>
            <p:cNvPr id="1048605" name="椭圆 46"/>
            <p:cNvSpPr/>
            <p:nvPr/>
          </p:nvSpPr>
          <p:spPr>
            <a:xfrm>
              <a:off x="7100160" y="5717396"/>
              <a:ext cx="919280" cy="91928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grpSp>
          <p:nvGrpSpPr>
            <p:cNvPr id="28" name="Group 38"/>
            <p:cNvGrpSpPr/>
            <p:nvPr/>
          </p:nvGrpSpPr>
          <p:grpSpPr>
            <a:xfrm>
              <a:off x="7336507" y="5962213"/>
              <a:ext cx="446956" cy="382451"/>
              <a:chOff x="5326857" y="2779521"/>
              <a:chExt cx="2283619" cy="2167129"/>
            </a:xfrm>
            <a:solidFill>
              <a:schemeClr val="bg1"/>
            </a:solidFill>
          </p:grpSpPr>
          <p:sp>
            <p:nvSpPr>
              <p:cNvPr id="1048606" name="Freeform 45"/>
              <p:cNvSpPr/>
              <p:nvPr/>
            </p:nvSpPr>
            <p:spPr>
              <a:xfrm>
                <a:off x="5326857" y="3228975"/>
                <a:ext cx="1147085" cy="1083469"/>
              </a:xfrm>
              <a:custGeom>
                <a:avLst/>
                <a:gdLst>
                  <a:gd name="connsiteX0" fmla="*/ 1090612 w 1147085"/>
                  <a:gd name="connsiteY0" fmla="*/ 0 h 1083469"/>
                  <a:gd name="connsiteX1" fmla="*/ 1147085 w 1147085"/>
                  <a:gd name="connsiteY1" fmla="*/ 460567 h 1083469"/>
                  <a:gd name="connsiteX2" fmla="*/ 1078295 w 1147085"/>
                  <a:gd name="connsiteY2" fmla="*/ 504743 h 1083469"/>
                  <a:gd name="connsiteX3" fmla="*/ 1025237 w 1147085"/>
                  <a:gd name="connsiteY3" fmla="*/ 72025 h 1083469"/>
                  <a:gd name="connsiteX4" fmla="*/ 79622 w 1147085"/>
                  <a:gd name="connsiteY4" fmla="*/ 171129 h 1083469"/>
                  <a:gd name="connsiteX5" fmla="*/ 186985 w 1147085"/>
                  <a:gd name="connsiteY5" fmla="*/ 990798 h 1083469"/>
                  <a:gd name="connsiteX6" fmla="*/ 186985 w 1147085"/>
                  <a:gd name="connsiteY6" fmla="*/ 1011445 h 1083469"/>
                  <a:gd name="connsiteX7" fmla="*/ 977729 w 1147085"/>
                  <a:gd name="connsiteY7" fmla="*/ 857154 h 1083469"/>
                  <a:gd name="connsiteX8" fmla="*/ 977729 w 1147085"/>
                  <a:gd name="connsiteY8" fmla="*/ 916854 h 1083469"/>
                  <a:gd name="connsiteX9" fmla="*/ 123825 w 1147085"/>
                  <a:gd name="connsiteY9" fmla="*/ 1083469 h 1083469"/>
                  <a:gd name="connsiteX10" fmla="*/ 0 w 1147085"/>
                  <a:gd name="connsiteY10" fmla="*/ 114300 h 1083469"/>
                  <a:gd name="connsiteX11" fmla="*/ 1090612 w 1147085"/>
                  <a:gd name="connsiteY11" fmla="*/ 0 h 1083469"/>
                  <a:gd name="connsiteX0-1" fmla="*/ 1090612 w 1147085"/>
                  <a:gd name="connsiteY0-2" fmla="*/ 0 h 1083469"/>
                  <a:gd name="connsiteX1-3" fmla="*/ 1147085 w 1147085"/>
                  <a:gd name="connsiteY1-4" fmla="*/ 460567 h 1083469"/>
                  <a:gd name="connsiteX2-5" fmla="*/ 1078295 w 1147085"/>
                  <a:gd name="connsiteY2-6" fmla="*/ 504743 h 1083469"/>
                  <a:gd name="connsiteX3-7" fmla="*/ 1025237 w 1147085"/>
                  <a:gd name="connsiteY3-8" fmla="*/ 72025 h 1083469"/>
                  <a:gd name="connsiteX4-9" fmla="*/ 79622 w 1147085"/>
                  <a:gd name="connsiteY4-10" fmla="*/ 171129 h 1083469"/>
                  <a:gd name="connsiteX5-11" fmla="*/ 186985 w 1147085"/>
                  <a:gd name="connsiteY5-12" fmla="*/ 1011445 h 1083469"/>
                  <a:gd name="connsiteX6-13" fmla="*/ 977729 w 1147085"/>
                  <a:gd name="connsiteY6-14" fmla="*/ 857154 h 1083469"/>
                  <a:gd name="connsiteX7-15" fmla="*/ 977729 w 1147085"/>
                  <a:gd name="connsiteY7-16" fmla="*/ 916854 h 1083469"/>
                  <a:gd name="connsiteX8-17" fmla="*/ 123825 w 1147085"/>
                  <a:gd name="connsiteY8-18" fmla="*/ 1083469 h 1083469"/>
                  <a:gd name="connsiteX9-19" fmla="*/ 0 w 1147085"/>
                  <a:gd name="connsiteY9-20" fmla="*/ 114300 h 1083469"/>
                  <a:gd name="connsiteX10-21" fmla="*/ 1090612 w 1147085"/>
                  <a:gd name="connsiteY10-22" fmla="*/ 0 h 108346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1147085" h="1083469">
                    <a:moveTo>
                      <a:pt x="1090612" y="0"/>
                    </a:moveTo>
                    <a:lnTo>
                      <a:pt x="1147085" y="460567"/>
                    </a:lnTo>
                    <a:cubicBezTo>
                      <a:pt x="1121629" y="471368"/>
                      <a:pt x="1098257" y="486098"/>
                      <a:pt x="1078295" y="504743"/>
                    </a:cubicBezTo>
                    <a:lnTo>
                      <a:pt x="1025237" y="72025"/>
                    </a:lnTo>
                    <a:lnTo>
                      <a:pt x="79622" y="171129"/>
                    </a:lnTo>
                    <a:lnTo>
                      <a:pt x="186985" y="1011445"/>
                    </a:lnTo>
                    <a:lnTo>
                      <a:pt x="977729" y="857154"/>
                    </a:lnTo>
                    <a:lnTo>
                      <a:pt x="977729" y="916854"/>
                    </a:lnTo>
                    <a:lnTo>
                      <a:pt x="123825" y="1083469"/>
                    </a:lnTo>
                    <a:lnTo>
                      <a:pt x="0" y="114300"/>
                    </a:lnTo>
                    <a:lnTo>
                      <a:pt x="1090612"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77" tIns="34288" rIns="68577" bIns="34288" numCol="1" rtlCol="0" anchor="ctr" anchorCtr="0" compatLnSpc="1"/>
              <a:p>
                <a:pPr algn="ctr" defTabSz="685165" fontAlgn="base">
                  <a:spcBef>
                    <a:spcPct val="0"/>
                  </a:spcBef>
                  <a:spcAft>
                    <a:spcPct val="0"/>
                  </a:spcAft>
                </a:pPr>
                <a:endParaRPr lang="en-US" sz="1275" dirty="0">
                  <a:gradFill>
                    <a:gsLst>
                      <a:gs pos="0">
                        <a:srgbClr val="FFFFFF"/>
                      </a:gs>
                      <a:gs pos="100000">
                        <a:srgbClr val="FFFFFF"/>
                      </a:gs>
                    </a:gsLst>
                    <a:lin ang="5400000" scaled="0"/>
                  </a:gradFill>
                </a:endParaRPr>
              </a:p>
            </p:txBody>
          </p:sp>
          <p:sp>
            <p:nvSpPr>
              <p:cNvPr id="1048607" name="Oval 23"/>
              <p:cNvSpPr/>
              <p:nvPr/>
            </p:nvSpPr>
            <p:spPr bwMode="auto">
              <a:xfrm>
                <a:off x="5472973" y="4217016"/>
                <a:ext cx="831613" cy="515322"/>
              </a:xfrm>
              <a:custGeom>
                <a:avLst/>
                <a:gdLst/>
                <a:ahLst/>
                <a:cxnLst/>
                <a:rect l="l" t="t" r="r" b="b"/>
                <a:pathLst>
                  <a:path w="831613" h="515322">
                    <a:moveTo>
                      <a:pt x="656506" y="0"/>
                    </a:moveTo>
                    <a:cubicBezTo>
                      <a:pt x="722980" y="12459"/>
                      <a:pt x="782484" y="33487"/>
                      <a:pt x="831613" y="60220"/>
                    </a:cubicBezTo>
                    <a:lnTo>
                      <a:pt x="831613" y="156807"/>
                    </a:lnTo>
                    <a:lnTo>
                      <a:pt x="790343" y="156807"/>
                    </a:lnTo>
                    <a:cubicBezTo>
                      <a:pt x="689578" y="156807"/>
                      <a:pt x="607892" y="247187"/>
                      <a:pt x="607892" y="358678"/>
                    </a:cubicBezTo>
                    <a:cubicBezTo>
                      <a:pt x="607892" y="412735"/>
                      <a:pt x="627095" y="461830"/>
                      <a:pt x="658968" y="497546"/>
                    </a:cubicBezTo>
                    <a:cubicBezTo>
                      <a:pt x="605816" y="509342"/>
                      <a:pt x="548050" y="515322"/>
                      <a:pt x="487726" y="515322"/>
                    </a:cubicBezTo>
                    <a:cubicBezTo>
                      <a:pt x="218362" y="515322"/>
                      <a:pt x="0" y="396081"/>
                      <a:pt x="0" y="248990"/>
                    </a:cubicBezTo>
                    <a:cubicBezTo>
                      <a:pt x="0" y="198934"/>
                      <a:pt x="25288" y="152104"/>
                      <a:pt x="70263" y="113194"/>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77" tIns="34288" rIns="68577" bIns="34288" numCol="1" rtlCol="0" anchor="ctr" anchorCtr="0" compatLnSpc="1"/>
              <a:p>
                <a:pPr algn="ctr" defTabSz="685165" fontAlgn="base">
                  <a:spcBef>
                    <a:spcPct val="0"/>
                  </a:spcBef>
                  <a:spcAft>
                    <a:spcPct val="0"/>
                  </a:spcAft>
                </a:pPr>
                <a:endParaRPr lang="en-US" sz="1275" dirty="0">
                  <a:gradFill>
                    <a:gsLst>
                      <a:gs pos="0">
                        <a:srgbClr val="FFFFFF"/>
                      </a:gs>
                      <a:gs pos="100000">
                        <a:srgbClr val="FFFFFF"/>
                      </a:gs>
                    </a:gsLst>
                    <a:lin ang="5400000" scaled="0"/>
                  </a:gradFill>
                </a:endParaRPr>
              </a:p>
            </p:txBody>
          </p:sp>
          <p:sp>
            <p:nvSpPr>
              <p:cNvPr id="1048608" name="Rounded Rectangle 13"/>
              <p:cNvSpPr/>
              <p:nvPr/>
            </p:nvSpPr>
            <p:spPr bwMode="auto">
              <a:xfrm>
                <a:off x="6127748" y="3705225"/>
                <a:ext cx="1375518" cy="1241425"/>
              </a:xfrm>
              <a:custGeom>
                <a:avLst/>
                <a:gdLst/>
                <a:ahLst/>
                <a:cxnLst/>
                <a:rect l="l" t="t" r="r" b="b"/>
                <a:pathLst>
                  <a:path w="1375518" h="1241425">
                    <a:moveTo>
                      <a:pt x="880211" y="0"/>
                    </a:moveTo>
                    <a:lnTo>
                      <a:pt x="1125002" y="0"/>
                    </a:lnTo>
                    <a:cubicBezTo>
                      <a:pt x="1202113" y="0"/>
                      <a:pt x="1271265" y="34077"/>
                      <a:pt x="1317403" y="88704"/>
                    </a:cubicBezTo>
                    <a:cubicBezTo>
                      <a:pt x="1244331" y="103169"/>
                      <a:pt x="1190628" y="168346"/>
                      <a:pt x="1190628" y="246066"/>
                    </a:cubicBezTo>
                    <a:lnTo>
                      <a:pt x="1190628" y="708029"/>
                    </a:lnTo>
                    <a:lnTo>
                      <a:pt x="929175" y="708029"/>
                    </a:lnTo>
                    <a:lnTo>
                      <a:pt x="803618" y="172438"/>
                    </a:lnTo>
                    <a:close/>
                    <a:moveTo>
                      <a:pt x="481554" y="0"/>
                    </a:moveTo>
                    <a:lnTo>
                      <a:pt x="726347" y="0"/>
                    </a:lnTo>
                    <a:lnTo>
                      <a:pt x="802940" y="172436"/>
                    </a:lnTo>
                    <a:lnTo>
                      <a:pt x="674361" y="720915"/>
                    </a:lnTo>
                    <a:cubicBezTo>
                      <a:pt x="614856" y="745801"/>
                      <a:pt x="573090" y="804586"/>
                      <a:pt x="573090" y="873128"/>
                    </a:cubicBezTo>
                    <a:cubicBezTo>
                      <a:pt x="573090" y="964310"/>
                      <a:pt x="647007" y="1038227"/>
                      <a:pt x="738189" y="1038227"/>
                    </a:cubicBezTo>
                    <a:lnTo>
                      <a:pt x="1375518" y="1038227"/>
                    </a:lnTo>
                    <a:cubicBezTo>
                      <a:pt x="1351252" y="1154299"/>
                      <a:pt x="1248302" y="1241425"/>
                      <a:pt x="1125002" y="1241425"/>
                    </a:cubicBezTo>
                    <a:lnTo>
                      <a:pt x="481554" y="1241425"/>
                    </a:lnTo>
                    <a:cubicBezTo>
                      <a:pt x="358254" y="1241425"/>
                      <a:pt x="255302" y="1154298"/>
                      <a:pt x="231037" y="1038224"/>
                    </a:cubicBezTo>
                    <a:lnTo>
                      <a:pt x="165099" y="1038224"/>
                    </a:lnTo>
                    <a:cubicBezTo>
                      <a:pt x="73917" y="1038224"/>
                      <a:pt x="0" y="964307"/>
                      <a:pt x="0" y="873125"/>
                    </a:cubicBezTo>
                    <a:cubicBezTo>
                      <a:pt x="0" y="781943"/>
                      <a:pt x="73917" y="708026"/>
                      <a:pt x="165099" y="708026"/>
                    </a:cubicBezTo>
                    <a:lnTo>
                      <a:pt x="225428" y="708026"/>
                    </a:lnTo>
                    <a:lnTo>
                      <a:pt x="225428" y="256126"/>
                    </a:lnTo>
                    <a:cubicBezTo>
                      <a:pt x="225428" y="114672"/>
                      <a:pt x="340100" y="0"/>
                      <a:pt x="481554"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77" tIns="34288" rIns="68577" bIns="34288" numCol="1" rtlCol="0" anchor="ctr" anchorCtr="0" compatLnSpc="1"/>
              <a:p>
                <a:pPr algn="ctr" defTabSz="685165" fontAlgn="base">
                  <a:spcBef>
                    <a:spcPct val="0"/>
                  </a:spcBef>
                  <a:spcAft>
                    <a:spcPct val="0"/>
                  </a:spcAft>
                </a:pPr>
                <a:endParaRPr lang="en-US" sz="1275" dirty="0">
                  <a:gradFill>
                    <a:gsLst>
                      <a:gs pos="0">
                        <a:srgbClr val="FFFFFF"/>
                      </a:gs>
                      <a:gs pos="100000">
                        <a:srgbClr val="FFFFFF"/>
                      </a:gs>
                    </a:gsLst>
                    <a:lin ang="5400000" scaled="0"/>
                  </a:gradFill>
                </a:endParaRPr>
              </a:p>
            </p:txBody>
          </p:sp>
          <p:sp>
            <p:nvSpPr>
              <p:cNvPr id="1048609" name="Oval 57"/>
              <p:cNvSpPr/>
              <p:nvPr/>
            </p:nvSpPr>
            <p:spPr bwMode="auto">
              <a:xfrm>
                <a:off x="6524624" y="2779521"/>
                <a:ext cx="835025" cy="835025"/>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77" tIns="34288" rIns="68577" bIns="34288" numCol="1" rtlCol="0" anchor="ctr" anchorCtr="0" compatLnSpc="1"/>
              <a:p>
                <a:pPr algn="ctr" defTabSz="685165" fontAlgn="base">
                  <a:spcBef>
                    <a:spcPct val="0"/>
                  </a:spcBef>
                  <a:spcAft>
                    <a:spcPct val="0"/>
                  </a:spcAft>
                </a:pPr>
                <a:endParaRPr lang="en-US" sz="1275" dirty="0">
                  <a:gradFill>
                    <a:gsLst>
                      <a:gs pos="0">
                        <a:srgbClr val="FFFFFF"/>
                      </a:gs>
                      <a:gs pos="100000">
                        <a:srgbClr val="FFFFFF"/>
                      </a:gs>
                    </a:gsLst>
                    <a:lin ang="5400000" scaled="0"/>
                  </a:gradFill>
                </a:endParaRPr>
              </a:p>
            </p:txBody>
          </p:sp>
          <p:sp>
            <p:nvSpPr>
              <p:cNvPr id="1048610" name="Rounded Rectangle 14"/>
              <p:cNvSpPr/>
              <p:nvPr/>
            </p:nvSpPr>
            <p:spPr bwMode="auto">
              <a:xfrm>
                <a:off x="6740522" y="3829050"/>
                <a:ext cx="869954" cy="874713"/>
              </a:xfrm>
              <a:custGeom>
                <a:avLst/>
                <a:gdLst>
                  <a:gd name="connsiteX0" fmla="*/ 744540 w 869954"/>
                  <a:gd name="connsiteY0" fmla="*/ 0 h 874713"/>
                  <a:gd name="connsiteX1" fmla="*/ 869954 w 869954"/>
                  <a:gd name="connsiteY1" fmla="*/ 125414 h 874713"/>
                  <a:gd name="connsiteX2" fmla="*/ 869953 w 869954"/>
                  <a:gd name="connsiteY2" fmla="*/ 706437 h 874713"/>
                  <a:gd name="connsiteX3" fmla="*/ 869952 w 869954"/>
                  <a:gd name="connsiteY3" fmla="*/ 749299 h 874713"/>
                  <a:gd name="connsiteX4" fmla="*/ 744538 w 869954"/>
                  <a:gd name="connsiteY4" fmla="*/ 874713 h 874713"/>
                  <a:gd name="connsiteX5" fmla="*/ 125414 w 869954"/>
                  <a:gd name="connsiteY5" fmla="*/ 874712 h 874713"/>
                  <a:gd name="connsiteX6" fmla="*/ 0 w 869954"/>
                  <a:gd name="connsiteY6" fmla="*/ 749298 h 874713"/>
                  <a:gd name="connsiteX7" fmla="*/ 1 w 869954"/>
                  <a:gd name="connsiteY7" fmla="*/ 749299 h 874713"/>
                  <a:gd name="connsiteX8" fmla="*/ 125415 w 869954"/>
                  <a:gd name="connsiteY8" fmla="*/ 623885 h 874713"/>
                  <a:gd name="connsiteX9" fmla="*/ 619126 w 869954"/>
                  <a:gd name="connsiteY9" fmla="*/ 623885 h 874713"/>
                  <a:gd name="connsiteX10" fmla="*/ 619126 w 869954"/>
                  <a:gd name="connsiteY10" fmla="*/ 125414 h 874713"/>
                  <a:gd name="connsiteX11" fmla="*/ 744540 w 869954"/>
                  <a:gd name="connsiteY11" fmla="*/ 0 h 87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69954" h="874713">
                    <a:moveTo>
                      <a:pt x="744540" y="0"/>
                    </a:moveTo>
                    <a:cubicBezTo>
                      <a:pt x="813804" y="0"/>
                      <a:pt x="869954" y="56150"/>
                      <a:pt x="869954" y="125414"/>
                    </a:cubicBezTo>
                    <a:cubicBezTo>
                      <a:pt x="869954" y="319088"/>
                      <a:pt x="869953" y="512763"/>
                      <a:pt x="869953" y="706437"/>
                    </a:cubicBezTo>
                    <a:cubicBezTo>
                      <a:pt x="869953" y="720724"/>
                      <a:pt x="869952" y="735012"/>
                      <a:pt x="869952" y="749299"/>
                    </a:cubicBezTo>
                    <a:cubicBezTo>
                      <a:pt x="869952" y="818563"/>
                      <a:pt x="813802" y="874713"/>
                      <a:pt x="744538" y="874713"/>
                    </a:cubicBezTo>
                    <a:lnTo>
                      <a:pt x="125414" y="874712"/>
                    </a:lnTo>
                    <a:cubicBezTo>
                      <a:pt x="56150" y="874712"/>
                      <a:pt x="0" y="818562"/>
                      <a:pt x="0" y="749298"/>
                    </a:cubicBezTo>
                    <a:lnTo>
                      <a:pt x="1" y="749299"/>
                    </a:lnTo>
                    <a:cubicBezTo>
                      <a:pt x="1" y="680035"/>
                      <a:pt x="56151" y="623885"/>
                      <a:pt x="125415" y="623885"/>
                    </a:cubicBezTo>
                    <a:lnTo>
                      <a:pt x="619126" y="623885"/>
                    </a:lnTo>
                    <a:lnTo>
                      <a:pt x="619126" y="125414"/>
                    </a:lnTo>
                    <a:cubicBezTo>
                      <a:pt x="619126" y="56150"/>
                      <a:pt x="675276" y="0"/>
                      <a:pt x="74454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77" tIns="34288" rIns="68577" bIns="34288" numCol="1" rtlCol="0" anchor="ctr" anchorCtr="0" compatLnSpc="1"/>
              <a:p>
                <a:pPr algn="ctr" defTabSz="685165" fontAlgn="base">
                  <a:spcBef>
                    <a:spcPct val="0"/>
                  </a:spcBef>
                  <a:spcAft>
                    <a:spcPct val="0"/>
                  </a:spcAft>
                </a:pPr>
                <a:endParaRPr lang="en-US" sz="1275" dirty="0">
                  <a:gradFill>
                    <a:gsLst>
                      <a:gs pos="0">
                        <a:srgbClr val="FFFFFF"/>
                      </a:gs>
                      <a:gs pos="100000">
                        <a:srgbClr val="FFFFFF"/>
                      </a:gs>
                    </a:gsLst>
                    <a:lin ang="5400000" scaled="0"/>
                  </a:gradFill>
                </a:endParaRPr>
              </a:p>
            </p:txBody>
          </p:sp>
        </p:grpSp>
      </p:grpSp>
      <p:sp>
        <p:nvSpPr>
          <p:cNvPr id="1048611" name="文本框 53"/>
          <p:cNvSpPr txBox="1"/>
          <p:nvPr/>
        </p:nvSpPr>
        <p:spPr>
          <a:xfrm>
            <a:off x="6171883" y="3893503"/>
            <a:ext cx="3116104" cy="1129665"/>
          </a:xfrm>
          <a:prstGeom prst="rect">
            <a:avLst/>
          </a:prstGeom>
          <a:noFill/>
        </p:spPr>
        <p:txBody>
          <a:bodyPr wrap="square" rtlCol="0">
            <a:spAutoFit/>
          </a:bodyPr>
          <a:p>
            <a:r>
              <a:rPr lang="zh-CN" altLang="en-US" sz="1350" spc="300" dirty="0">
                <a:latin typeface="微软雅黑" panose="020B0503020204020204" charset="-122"/>
                <a:ea typeface="微软雅黑" panose="020B0503020204020204" charset="-122"/>
              </a:rPr>
              <a:t>讲解学生</a:t>
            </a:r>
            <a:r>
              <a:rPr lang="zh-CN" altLang="en-US" sz="1350" spc="300" dirty="0" smtClean="0">
                <a:latin typeface="微软雅黑" panose="020B0503020204020204" charset="-122"/>
                <a:ea typeface="微软雅黑" panose="020B0503020204020204" charset="-122"/>
              </a:rPr>
              <a:t>：</a:t>
            </a:r>
            <a:r>
              <a:rPr lang="zh-CN" sz="1350" spc="300" dirty="0" smtClean="0">
                <a:latin typeface="微软雅黑" panose="020B0503020204020204" charset="-122"/>
                <a:ea typeface="微软雅黑" panose="020B0503020204020204" charset="-122"/>
              </a:rPr>
              <a:t>第</a:t>
            </a:r>
            <a:r>
              <a:rPr lang="en-US" altLang="zh-CN" sz="1350" spc="300" dirty="0" smtClean="0">
                <a:latin typeface="微软雅黑" panose="020B0503020204020204" charset="-122"/>
                <a:ea typeface="微软雅黑" panose="020B0503020204020204" charset="-122"/>
              </a:rPr>
              <a:t>11</a:t>
            </a:r>
            <a:r>
              <a:rPr lang="zh-CN" sz="1350" spc="300" dirty="0" smtClean="0">
                <a:latin typeface="微软雅黑" panose="020B0503020204020204" charset="-122"/>
                <a:ea typeface="微软雅黑" panose="020B0503020204020204" charset="-122"/>
              </a:rPr>
              <a:t>组</a:t>
            </a:r>
            <a:endParaRPr lang="zh-CN" sz="1350" spc="300" dirty="0" smtClean="0">
              <a:latin typeface="微软雅黑" panose="020B0503020204020204" charset="-122"/>
              <a:ea typeface="微软雅黑" panose="020B0503020204020204" charset="-122"/>
            </a:endParaRPr>
          </a:p>
          <a:p>
            <a:r>
              <a:rPr lang="zh-CN" sz="1350" spc="300" dirty="0">
                <a:latin typeface="微软雅黑" panose="020B0503020204020204" charset="-122"/>
                <a:ea typeface="微软雅黑" panose="020B0503020204020204" charset="-122"/>
              </a:rPr>
              <a:t>黄为涛 </a:t>
            </a:r>
            <a:endParaRPr lang="zh-CN" sz="1350" spc="300" dirty="0">
              <a:latin typeface="微软雅黑" panose="020B0503020204020204" charset="-122"/>
              <a:ea typeface="微软雅黑" panose="020B0503020204020204" charset="-122"/>
            </a:endParaRPr>
          </a:p>
          <a:p>
            <a:r>
              <a:rPr lang="zh-CN" sz="1350" spc="300" dirty="0">
                <a:latin typeface="微软雅黑" panose="020B0503020204020204" charset="-122"/>
                <a:ea typeface="微软雅黑" panose="020B0503020204020204" charset="-122"/>
              </a:rPr>
              <a:t>张萌  </a:t>
            </a:r>
            <a:endParaRPr lang="zh-CN" sz="1350" spc="300" dirty="0">
              <a:latin typeface="微软雅黑" panose="020B0503020204020204" charset="-122"/>
              <a:ea typeface="微软雅黑" panose="020B0503020204020204" charset="-122"/>
            </a:endParaRPr>
          </a:p>
          <a:p>
            <a:r>
              <a:rPr lang="zh-CN" altLang="en-US" sz="1350" spc="300" dirty="0">
                <a:latin typeface="微软雅黑" panose="020B0503020204020204" charset="-122"/>
                <a:ea typeface="微软雅黑" panose="020B0503020204020204" charset="-122"/>
              </a:rPr>
              <a:t>刘兆 </a:t>
            </a:r>
            <a:endParaRPr lang="zh-CN" altLang="en-US" sz="1350" spc="300" dirty="0">
              <a:latin typeface="微软雅黑" panose="020B0503020204020204" charset="-122"/>
              <a:ea typeface="微软雅黑" panose="020B0503020204020204" charset="-122"/>
            </a:endParaRPr>
          </a:p>
          <a:p>
            <a:r>
              <a:rPr lang="zh-CN" altLang="en-US" sz="1350" spc="300" dirty="0">
                <a:latin typeface="微软雅黑" panose="020B0503020204020204" charset="-122"/>
                <a:ea typeface="微软雅黑" panose="020B0503020204020204" charset="-122"/>
              </a:rPr>
              <a:t>金艳冬 </a:t>
            </a:r>
            <a:endParaRPr lang="en-US" altLang="zh-CN" sz="1350" spc="300" dirty="0">
              <a:latin typeface="微软雅黑" panose="020B0503020204020204" charset="-122"/>
              <a:ea typeface="微软雅黑" panose="020B0503020204020204" charset="-122"/>
            </a:endParaRPr>
          </a:p>
        </p:txBody>
      </p:sp>
      <p:sp>
        <p:nvSpPr>
          <p:cNvPr id="1" name="椭圆 15"/>
          <p:cNvSpPr/>
          <p:nvPr/>
        </p:nvSpPr>
        <p:spPr>
          <a:xfrm>
            <a:off x="983413" y="741626"/>
            <a:ext cx="267453" cy="267453"/>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假设前提</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760980" y="516255"/>
            <a:ext cx="3622040" cy="521970"/>
          </a:xfrm>
          <a:prstGeom prst="rect">
            <a:avLst/>
          </a:prstGeom>
          <a:noFill/>
        </p:spPr>
        <p:txBody>
          <a:bodyPr wrap="square" rtlCol="0">
            <a:spAutoFit/>
          </a:bodyPr>
          <a:p>
            <a:pPr algn="ctr"/>
            <a:r>
              <a:rPr lang="zh-CN" altLang="zh-CN" sz="2800" b="1" dirty="0">
                <a:sym typeface="+mn-ea"/>
              </a:rPr>
              <a:t>假设前提</a:t>
            </a:r>
            <a:endParaRPr lang="zh-CN" altLang="zh-CN" sz="2800" b="1" dirty="0">
              <a:sym typeface="+mn-ea"/>
            </a:endParaRPr>
          </a:p>
        </p:txBody>
      </p:sp>
      <p:sp>
        <p:nvSpPr>
          <p:cNvPr id="14346" name="Text Box 10"/>
          <p:cNvSpPr txBox="1"/>
          <p:nvPr/>
        </p:nvSpPr>
        <p:spPr>
          <a:xfrm>
            <a:off x="567055" y="1402080"/>
            <a:ext cx="8253095" cy="706755"/>
          </a:xfrm>
          <a:prstGeom prst="rect">
            <a:avLst/>
          </a:prstGeom>
          <a:noFill/>
          <a:ln w="9525">
            <a:noFill/>
          </a:ln>
        </p:spPr>
        <p:txBody>
          <a:bodyPr wrap="square">
            <a:spAutoFit/>
          </a:bodyPr>
          <a:p>
            <a:r>
              <a:rPr lang="zh-CN" altLang="en-US" sz="2000" b="1" dirty="0">
                <a:solidFill>
                  <a:schemeClr val="tx1"/>
                </a:solidFill>
                <a:latin typeface="Arial" panose="020B0604020202020204" pitchFamily="34" charset="0"/>
                <a:ea typeface="宋体" panose="02010600030101010101" pitchFamily="2" charset="-122"/>
              </a:rPr>
              <a:t>假设前提描述了由于各种原因，测试计划中没有进行设计的测试用例的部分。</a:t>
            </a:r>
            <a:endParaRPr lang="zh-CN" altLang="en-US" sz="2000" b="1" dirty="0">
              <a:solidFill>
                <a:schemeClr val="tx1"/>
              </a:solidFill>
              <a:latin typeface="Arial" panose="020B0604020202020204" pitchFamily="34" charset="0"/>
              <a:ea typeface="宋体" panose="02010600030101010101" pitchFamily="2" charset="-122"/>
            </a:endParaRPr>
          </a:p>
        </p:txBody>
      </p:sp>
      <p:sp>
        <p:nvSpPr>
          <p:cNvPr id="14344" name="文本框 9"/>
          <p:cNvSpPr txBox="1"/>
          <p:nvPr/>
        </p:nvSpPr>
        <p:spPr>
          <a:xfrm>
            <a:off x="785178" y="3079433"/>
            <a:ext cx="1776412" cy="1347787"/>
          </a:xfrm>
          <a:prstGeom prst="rect">
            <a:avLst/>
          </a:prstGeom>
          <a:noFill/>
          <a:ln w="9525">
            <a:noFill/>
          </a:ln>
        </p:spPr>
        <p:txBody>
          <a:bodyPr lIns="108000" tIns="46800" rIns="108000" bIns="46800" anchor="b"/>
          <a:p>
            <a:pPr algn="just">
              <a:lnSpc>
                <a:spcPct val="140000"/>
              </a:lnSpc>
              <a:spcBef>
                <a:spcPts val="600"/>
              </a:spcBef>
              <a:spcAft>
                <a:spcPts val="600"/>
              </a:spcAft>
            </a:pPr>
            <a:endParaRPr lang="zh-CN" altLang="en-US" sz="1600" b="1" dirty="0">
              <a:latin typeface="Arial" panose="020B0604020202020204" pitchFamily="34" charset="0"/>
              <a:ea typeface="宋体" panose="02010600030101010101" pitchFamily="2" charset="-122"/>
            </a:endParaRPr>
          </a:p>
          <a:p>
            <a:pPr algn="just">
              <a:lnSpc>
                <a:spcPct val="140000"/>
              </a:lnSpc>
              <a:spcBef>
                <a:spcPts val="600"/>
              </a:spcBef>
              <a:spcAft>
                <a:spcPts val="600"/>
              </a:spcAft>
            </a:pPr>
            <a:endParaRPr lang="zh-CN" altLang="en-US" sz="1600" b="1" dirty="0">
              <a:latin typeface="Arial" panose="020B0604020202020204" pitchFamily="34" charset="0"/>
              <a:ea typeface="宋体" panose="02010600030101010101" pitchFamily="2" charset="-122"/>
            </a:endParaRPr>
          </a:p>
          <a:p>
            <a:pPr algn="just">
              <a:lnSpc>
                <a:spcPct val="140000"/>
              </a:lnSpc>
              <a:spcBef>
                <a:spcPts val="600"/>
              </a:spcBef>
              <a:spcAft>
                <a:spcPts val="600"/>
              </a:spcAft>
            </a:pPr>
            <a:endParaRPr lang="zh-CN" altLang="en-US" sz="1600" b="1" dirty="0">
              <a:latin typeface="Arial" panose="020B0604020202020204" pitchFamily="34" charset="0"/>
              <a:ea typeface="宋体" panose="02010600030101010101" pitchFamily="2" charset="-122"/>
            </a:endParaRPr>
          </a:p>
          <a:p>
            <a:pPr algn="just">
              <a:lnSpc>
                <a:spcPct val="140000"/>
              </a:lnSpc>
              <a:spcBef>
                <a:spcPts val="600"/>
              </a:spcBef>
              <a:spcAft>
                <a:spcPts val="600"/>
              </a:spcAft>
            </a:pPr>
            <a:endParaRPr lang="zh-CN" altLang="en-US" sz="1600" b="1" dirty="0">
              <a:latin typeface="Arial" panose="020B0604020202020204" pitchFamily="34" charset="0"/>
              <a:ea typeface="宋体" panose="02010600030101010101" pitchFamily="2" charset="-122"/>
            </a:endParaRPr>
          </a:p>
          <a:p>
            <a:pPr algn="just">
              <a:lnSpc>
                <a:spcPct val="140000"/>
              </a:lnSpc>
              <a:spcBef>
                <a:spcPts val="600"/>
              </a:spcBef>
              <a:spcAft>
                <a:spcPts val="600"/>
              </a:spcAft>
            </a:pPr>
            <a:r>
              <a:rPr lang="zh-CN" altLang="en-US" sz="1600" b="1" dirty="0">
                <a:latin typeface="Arial" panose="020B0604020202020204" pitchFamily="34" charset="0"/>
                <a:ea typeface="宋体" panose="02010600030101010101" pitchFamily="2" charset="-122"/>
              </a:rPr>
              <a:t>执行可扩展性测试的必要设备可能不具备</a:t>
            </a:r>
            <a:r>
              <a:rPr lang="zh-CN" altLang="en-US" sz="1600" b="1" dirty="0">
                <a:solidFill>
                  <a:srgbClr val="A6A6A6"/>
                </a:solidFill>
                <a:latin typeface="微软雅黑" panose="020B0503020204020204" charset="-122"/>
                <a:ea typeface="宋体" panose="02010600030101010101" pitchFamily="2" charset="-122"/>
              </a:rPr>
              <a:t>。</a:t>
            </a:r>
            <a:endParaRPr lang="zh-CN" altLang="en-US" sz="1600" b="1" dirty="0">
              <a:latin typeface="Arial" panose="020B0604020202020204" pitchFamily="34" charset="0"/>
              <a:ea typeface="宋体" panose="02010600030101010101" pitchFamily="2" charset="-122"/>
            </a:endParaRPr>
          </a:p>
        </p:txBody>
      </p:sp>
      <p:sp>
        <p:nvSpPr>
          <p:cNvPr id="14343" name="文本框 8"/>
          <p:cNvSpPr txBox="1"/>
          <p:nvPr/>
        </p:nvSpPr>
        <p:spPr>
          <a:xfrm>
            <a:off x="3560763" y="2862263"/>
            <a:ext cx="1833562" cy="1347787"/>
          </a:xfrm>
          <a:prstGeom prst="rect">
            <a:avLst/>
          </a:prstGeom>
          <a:noFill/>
          <a:ln w="9525">
            <a:noFill/>
          </a:ln>
        </p:spPr>
        <p:txBody>
          <a:bodyPr lIns="108000" tIns="46800" rIns="108000" bIns="46800" anchor="b"/>
          <a:p>
            <a:pPr algn="just">
              <a:lnSpc>
                <a:spcPct val="140000"/>
              </a:lnSpc>
              <a:spcBef>
                <a:spcPts val="600"/>
              </a:spcBef>
              <a:spcAft>
                <a:spcPts val="600"/>
              </a:spcAft>
            </a:pPr>
            <a:r>
              <a:rPr lang="zh-CN" altLang="en-US" sz="1600" b="1" dirty="0">
                <a:latin typeface="Arial" panose="020B0604020202020204" pitchFamily="34" charset="0"/>
                <a:ea typeface="宋体" panose="02010600030101010101" pitchFamily="2" charset="-122"/>
              </a:rPr>
              <a:t>可能无法及时获得第三方设备来控制互操作性测试。</a:t>
            </a:r>
            <a:endParaRPr lang="zh-CN" altLang="en-US" sz="1600" b="1" dirty="0">
              <a:solidFill>
                <a:srgbClr val="A6A6A6"/>
              </a:solidFill>
              <a:latin typeface="微软雅黑" panose="020B0503020204020204" charset="-122"/>
              <a:ea typeface="宋体" panose="02010600030101010101" pitchFamily="2" charset="-122"/>
            </a:endParaRPr>
          </a:p>
        </p:txBody>
      </p:sp>
      <p:sp>
        <p:nvSpPr>
          <p:cNvPr id="14342" name="文本框 7"/>
          <p:cNvSpPr txBox="1"/>
          <p:nvPr/>
        </p:nvSpPr>
        <p:spPr>
          <a:xfrm>
            <a:off x="6717348" y="2472690"/>
            <a:ext cx="1790700" cy="1346200"/>
          </a:xfrm>
          <a:prstGeom prst="rect">
            <a:avLst/>
          </a:prstGeom>
          <a:noFill/>
          <a:ln w="9525">
            <a:noFill/>
          </a:ln>
        </p:spPr>
        <p:txBody>
          <a:bodyPr lIns="108000" tIns="46800" rIns="108000" bIns="46800" anchor="b"/>
          <a:p>
            <a:pPr algn="just">
              <a:lnSpc>
                <a:spcPct val="140000"/>
              </a:lnSpc>
              <a:spcBef>
                <a:spcPts val="600"/>
              </a:spcBef>
              <a:spcAft>
                <a:spcPts val="600"/>
              </a:spcAft>
            </a:pPr>
            <a:r>
              <a:rPr lang="zh-CN" altLang="zh-CN" sz="1600" b="1" dirty="0">
                <a:latin typeface="Arial" panose="020B0604020202020204" pitchFamily="34" charset="0"/>
                <a:ea typeface="宋体" panose="02010600030101010101" pitchFamily="2" charset="-122"/>
              </a:rPr>
              <a:t>可能无法实施对于监管机构的符合性测试，以及在实验室中无法实施环境测试。</a:t>
            </a:r>
            <a:endParaRPr lang="zh-CN" altLang="zh-CN" sz="1600" b="1" dirty="0">
              <a:latin typeface="Arial" panose="020B0604020202020204" pitchFamily="34" charset="0"/>
              <a:ea typeface="宋体" panose="02010600030101010101" pitchFamily="2" charset="-122"/>
            </a:endParaRPr>
          </a:p>
        </p:txBody>
      </p:sp>
      <p:sp>
        <p:nvSpPr>
          <p:cNvPr id="3" name="右箭头 2"/>
          <p:cNvSpPr/>
          <p:nvPr/>
        </p:nvSpPr>
        <p:spPr>
          <a:xfrm>
            <a:off x="2581910" y="3580130"/>
            <a:ext cx="979170" cy="485775"/>
          </a:xfrm>
          <a:prstGeom prst="rightArrow">
            <a:avLst/>
          </a:prstGeom>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4" name="右箭头 3"/>
          <p:cNvSpPr/>
          <p:nvPr/>
        </p:nvSpPr>
        <p:spPr>
          <a:xfrm>
            <a:off x="5738495" y="2593975"/>
            <a:ext cx="979170" cy="485775"/>
          </a:xfrm>
          <a:prstGeom prst="rightArrow">
            <a:avLst/>
          </a:prstGeom>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8" name="文本框 7"/>
          <p:cNvSpPr txBox="1"/>
          <p:nvPr/>
        </p:nvSpPr>
        <p:spPr>
          <a:xfrm>
            <a:off x="567055" y="2217420"/>
            <a:ext cx="4827270" cy="675640"/>
          </a:xfrm>
          <a:prstGeom prst="rect">
            <a:avLst/>
          </a:prstGeom>
          <a:noFill/>
        </p:spPr>
        <p:txBody>
          <a:bodyPr wrap="square" rtlCol="0">
            <a:spAutoFit/>
          </a:bodyPr>
          <a:p>
            <a:pPr algn="ctr"/>
            <a:r>
              <a:rPr lang="zh-CN" altLang="en-US" sz="2000" b="1" dirty="0">
                <a:latin typeface="Arial" panose="020B0604020202020204" pitchFamily="34" charset="0"/>
                <a:ea typeface="宋体" panose="02010600030101010101" pitchFamily="2" charset="-122"/>
                <a:sym typeface="+mn-ea"/>
              </a:rPr>
              <a:t>假设前提必须在评审系统测试时予以考虑</a:t>
            </a:r>
            <a:endParaRPr lang="zh-CN" altLang="en-US" sz="2000" b="1" dirty="0">
              <a:latin typeface="Arial" panose="020B0604020202020204" pitchFamily="34" charset="0"/>
              <a:ea typeface="宋体" panose="02010600030101010101" pitchFamily="2" charset="-122"/>
              <a:sym typeface="+mn-ea"/>
            </a:endParaRPr>
          </a:p>
          <a:p>
            <a:endParaRPr lang="zh-CN" altLang="en-US"/>
          </a:p>
        </p:txBody>
      </p:sp>
      <p:sp>
        <p:nvSpPr>
          <p:cNvPr id="2" name="文本框 1"/>
          <p:cNvSpPr txBox="1"/>
          <p:nvPr/>
        </p:nvSpPr>
        <p:spPr>
          <a:xfrm>
            <a:off x="905510" y="58420"/>
            <a:ext cx="2581910" cy="368300"/>
          </a:xfrm>
          <a:prstGeom prst="rect">
            <a:avLst/>
          </a:prstGeom>
          <a:noFill/>
        </p:spPr>
        <p:txBody>
          <a:bodyPr wrap="square" rtlCol="0">
            <a:spAutoFit/>
          </a:bodyPr>
          <a:p>
            <a:r>
              <a:rPr lang="zh-CN" altLang="en-US"/>
              <a:t>软件测试与质量保证</a:t>
            </a:r>
            <a:endParaRPr lang="zh-CN" alt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67" name=""/>
        <p:cNvGrpSpPr/>
        <p:nvPr/>
      </p:nvGrpSpPr>
      <p:grpSpPr>
        <a:xfrm>
          <a:off x="0" y="0"/>
          <a:ext cx="0" cy="0"/>
          <a:chOff x="0" y="0"/>
          <a:chExt cx="0" cy="0"/>
        </a:xfrm>
      </p:grpSpPr>
      <p:sp>
        <p:nvSpPr>
          <p:cNvPr id="1048653" name="椭圆 2"/>
          <p:cNvSpPr/>
          <p:nvPr/>
        </p:nvSpPr>
        <p:spPr>
          <a:xfrm>
            <a:off x="3159760" y="1102360"/>
            <a:ext cx="2856865" cy="2881630"/>
          </a:xfrm>
          <a:prstGeom prst="ellipse">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4" name="文本框 6"/>
          <p:cNvSpPr txBox="1"/>
          <p:nvPr/>
        </p:nvSpPr>
        <p:spPr>
          <a:xfrm>
            <a:off x="3257613" y="1874834"/>
            <a:ext cx="2884067" cy="922020"/>
          </a:xfrm>
          <a:prstGeom prst="rect">
            <a:avLst/>
          </a:prstGeom>
          <a:noFill/>
        </p:spPr>
        <p:txBody>
          <a:bodyPr wrap="square" rtlCol="0">
            <a:spAutoFit/>
          </a:bodyPr>
          <a:p>
            <a:pPr algn="ctr"/>
            <a:r>
              <a:rPr lang="en-US" altLang="zh-CN" sz="2700" b="1" spc="300" dirty="0" smtClean="0">
                <a:solidFill>
                  <a:schemeClr val="bg1"/>
                </a:solidFill>
                <a:latin typeface="微软雅黑" panose="020B0503020204020204" charset="-122"/>
                <a:ea typeface="微软雅黑" panose="020B0503020204020204" charset="-122"/>
              </a:rPr>
              <a:t>12.4</a:t>
            </a:r>
            <a:endParaRPr lang="en-US" altLang="zh-CN" sz="2700" b="1" spc="300" dirty="0" smtClean="0">
              <a:solidFill>
                <a:schemeClr val="bg1"/>
              </a:solidFill>
              <a:latin typeface="微软雅黑" panose="020B0503020204020204" charset="-122"/>
              <a:ea typeface="微软雅黑" panose="020B0503020204020204" charset="-122"/>
            </a:endParaRPr>
          </a:p>
          <a:p>
            <a:pPr algn="ctr"/>
            <a:r>
              <a:rPr lang="zh-CN" altLang="en-US" sz="2700" b="1" spc="300" dirty="0" smtClean="0">
                <a:solidFill>
                  <a:schemeClr val="bg1"/>
                </a:solidFill>
                <a:latin typeface="微软雅黑" panose="020B0503020204020204" charset="-122"/>
                <a:ea typeface="微软雅黑" panose="020B0503020204020204" charset="-122"/>
              </a:rPr>
              <a:t>测试方法</a:t>
            </a:r>
            <a:endParaRPr lang="zh-CN" altLang="en-US" sz="2700" b="1" spc="300" dirty="0" smtClean="0">
              <a:solidFill>
                <a:schemeClr val="bg1"/>
              </a:solidFill>
              <a:latin typeface="微软雅黑" panose="020B0503020204020204" charset="-122"/>
              <a:ea typeface="微软雅黑" panose="020B0503020204020204" charset="-122"/>
            </a:endParaRPr>
          </a:p>
        </p:txBody>
      </p:sp>
      <p:sp>
        <p:nvSpPr>
          <p:cNvPr id="1048655" name="椭圆 9"/>
          <p:cNvSpPr/>
          <p:nvPr/>
        </p:nvSpPr>
        <p:spPr>
          <a:xfrm>
            <a:off x="915708" y="3675929"/>
            <a:ext cx="150019" cy="18969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6" name="椭圆 11"/>
          <p:cNvSpPr/>
          <p:nvPr/>
        </p:nvSpPr>
        <p:spPr>
          <a:xfrm>
            <a:off x="1320758" y="3090375"/>
            <a:ext cx="388460" cy="38846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7" name="椭圆 12"/>
          <p:cNvSpPr/>
          <p:nvPr/>
        </p:nvSpPr>
        <p:spPr>
          <a:xfrm>
            <a:off x="2387557" y="2891545"/>
            <a:ext cx="483409" cy="48340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8" name="椭圆 13"/>
          <p:cNvSpPr/>
          <p:nvPr/>
        </p:nvSpPr>
        <p:spPr>
          <a:xfrm>
            <a:off x="495189" y="2082095"/>
            <a:ext cx="160100" cy="160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9" name="椭圆 14"/>
          <p:cNvSpPr/>
          <p:nvPr/>
        </p:nvSpPr>
        <p:spPr>
          <a:xfrm>
            <a:off x="2146113" y="2132920"/>
            <a:ext cx="356221" cy="35622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0" name="椭圆 15"/>
          <p:cNvSpPr/>
          <p:nvPr/>
        </p:nvSpPr>
        <p:spPr>
          <a:xfrm>
            <a:off x="1709218" y="1699269"/>
            <a:ext cx="267453" cy="26745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1" name="椭圆 16"/>
          <p:cNvSpPr/>
          <p:nvPr/>
        </p:nvSpPr>
        <p:spPr>
          <a:xfrm>
            <a:off x="6087242" y="2641543"/>
            <a:ext cx="165932" cy="16593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2" name="椭圆 17"/>
          <p:cNvSpPr/>
          <p:nvPr/>
        </p:nvSpPr>
        <p:spPr>
          <a:xfrm>
            <a:off x="7335435" y="1219157"/>
            <a:ext cx="480112" cy="4801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3" name="椭圆 18"/>
          <p:cNvSpPr/>
          <p:nvPr/>
        </p:nvSpPr>
        <p:spPr>
          <a:xfrm>
            <a:off x="5596373" y="3979714"/>
            <a:ext cx="237818" cy="23781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4" name="椭圆 19"/>
          <p:cNvSpPr/>
          <p:nvPr/>
        </p:nvSpPr>
        <p:spPr>
          <a:xfrm flipH="1" flipV="1">
            <a:off x="5393991" y="3489918"/>
            <a:ext cx="237549" cy="2562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5" name="椭圆 20"/>
          <p:cNvSpPr/>
          <p:nvPr/>
        </p:nvSpPr>
        <p:spPr>
          <a:xfrm>
            <a:off x="6702862" y="1907693"/>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6" name="椭圆 21"/>
          <p:cNvSpPr/>
          <p:nvPr/>
        </p:nvSpPr>
        <p:spPr>
          <a:xfrm>
            <a:off x="6313298" y="3007625"/>
            <a:ext cx="622690" cy="62269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7" name="椭圆 22"/>
          <p:cNvSpPr/>
          <p:nvPr/>
        </p:nvSpPr>
        <p:spPr>
          <a:xfrm>
            <a:off x="6452579" y="927449"/>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8" name="椭圆 23"/>
          <p:cNvSpPr/>
          <p:nvPr/>
        </p:nvSpPr>
        <p:spPr>
          <a:xfrm>
            <a:off x="7736521" y="2878091"/>
            <a:ext cx="311345" cy="31134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9" name="椭圆 24"/>
          <p:cNvSpPr/>
          <p:nvPr/>
        </p:nvSpPr>
        <p:spPr>
          <a:xfrm flipH="1">
            <a:off x="6923030" y="3865624"/>
            <a:ext cx="364687" cy="3646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cxnSp>
        <p:nvCxnSpPr>
          <p:cNvPr id="3145734" name="直接连接符 26"/>
          <p:cNvCxnSpPr/>
          <p:nvPr/>
        </p:nvCxnSpPr>
        <p:spPr>
          <a:xfrm flipH="1">
            <a:off x="5057752" y="378155"/>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5" name="直接连接符 27"/>
          <p:cNvCxnSpPr/>
          <p:nvPr/>
        </p:nvCxnSpPr>
        <p:spPr>
          <a:xfrm flipH="1">
            <a:off x="5753055" y="184214"/>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6" name="直接连接符 28"/>
          <p:cNvCxnSpPr/>
          <p:nvPr/>
        </p:nvCxnSpPr>
        <p:spPr>
          <a:xfrm flipH="1">
            <a:off x="2497698" y="4106682"/>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7" name="直接连接符 29"/>
          <p:cNvCxnSpPr/>
          <p:nvPr/>
        </p:nvCxnSpPr>
        <p:spPr>
          <a:xfrm flipH="1">
            <a:off x="5377504" y="1275951"/>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8" name="直接连接符 31"/>
          <p:cNvCxnSpPr/>
          <p:nvPr/>
        </p:nvCxnSpPr>
        <p:spPr>
          <a:xfrm flipH="1">
            <a:off x="3298174" y="3853493"/>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9" name="直接连接符 33"/>
          <p:cNvCxnSpPr/>
          <p:nvPr/>
        </p:nvCxnSpPr>
        <p:spPr>
          <a:xfrm flipH="1">
            <a:off x="2978422" y="3230446"/>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测试方法</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840355" y="516255"/>
            <a:ext cx="3622040" cy="521970"/>
          </a:xfrm>
          <a:prstGeom prst="rect">
            <a:avLst/>
          </a:prstGeom>
          <a:noFill/>
        </p:spPr>
        <p:txBody>
          <a:bodyPr wrap="square" rtlCol="0">
            <a:spAutoFit/>
          </a:bodyPr>
          <a:p>
            <a:pPr algn="ctr"/>
            <a:r>
              <a:rPr lang="zh-CN" altLang="zh-CN" sz="2800" b="1" dirty="0">
                <a:sym typeface="+mn-ea"/>
              </a:rPr>
              <a:t>测试方法</a:t>
            </a:r>
            <a:endParaRPr lang="zh-CN" altLang="en-US" sz="4000" b="1"/>
          </a:p>
        </p:txBody>
      </p:sp>
      <p:sp>
        <p:nvSpPr>
          <p:cNvPr id="19459" name="Rectangle 3"/>
          <p:cNvSpPr>
            <a:spLocks noGrp="1"/>
          </p:cNvSpPr>
          <p:nvPr>
            <p:ph idx="1"/>
          </p:nvPr>
        </p:nvSpPr>
        <p:spPr/>
        <p:txBody>
          <a:bodyPr vert="horz" wrap="square" lIns="91440" tIns="45720" rIns="91440" bIns="45720" anchor="t">
            <a:normAutofit fontScale="90000" lnSpcReduction="20000"/>
          </a:bodyPr>
          <a:p>
            <a:pPr>
              <a:lnSpc>
                <a:spcPct val="150000"/>
              </a:lnSpc>
              <a:buNone/>
            </a:pPr>
            <a:r>
              <a:rPr lang="zh-CN" altLang="zh-CN" sz="2000" dirty="0"/>
              <a:t>   </a:t>
            </a:r>
            <a:r>
              <a:rPr lang="zh-CN" altLang="zh-CN" sz="2000" dirty="0">
                <a:solidFill>
                  <a:schemeClr val="tx1"/>
                </a:solidFill>
              </a:rPr>
              <a:t> </a:t>
            </a:r>
            <a:r>
              <a:rPr lang="zh-CN" altLang="zh-CN" sz="2000" b="1" dirty="0">
                <a:solidFill>
                  <a:schemeClr val="tx1"/>
                </a:solidFill>
              </a:rPr>
              <a:t>测试方法是待测项目中十分重要的方面，包含以下内容：</a:t>
            </a:r>
            <a:endParaRPr lang="zh-CN" altLang="zh-CN" sz="2000" b="1" dirty="0">
              <a:solidFill>
                <a:schemeClr val="tx1"/>
              </a:solidFill>
            </a:endParaRPr>
          </a:p>
          <a:p>
            <a:pPr>
              <a:lnSpc>
                <a:spcPct val="150000"/>
              </a:lnSpc>
            </a:pPr>
            <a:r>
              <a:rPr lang="zh-CN" altLang="zh-CN" sz="2000" dirty="0">
                <a:solidFill>
                  <a:schemeClr val="tx1"/>
                </a:solidFill>
              </a:rPr>
              <a:t>从过去的测试项目中学到的经验教训，对测试过程中集中于有疑问的部分十分有用</a:t>
            </a:r>
            <a:endParaRPr lang="zh-CN" altLang="zh-CN" sz="2000" dirty="0">
              <a:solidFill>
                <a:schemeClr val="tx1"/>
              </a:solidFill>
            </a:endParaRPr>
          </a:p>
          <a:p>
            <a:pPr>
              <a:lnSpc>
                <a:spcPct val="150000"/>
              </a:lnSpc>
            </a:pPr>
            <a:r>
              <a:rPr lang="zh-CN" altLang="zh-CN" sz="2000" dirty="0">
                <a:solidFill>
                  <a:schemeClr val="tx1"/>
                </a:solidFill>
              </a:rPr>
              <a:t>如果存在需要特定测试的</a:t>
            </a:r>
            <a:r>
              <a:rPr lang="zh-CN" altLang="en-US" sz="2000" dirty="0">
                <a:solidFill>
                  <a:schemeClr val="tx1"/>
                </a:solidFill>
              </a:rPr>
              <a:t>突出</a:t>
            </a:r>
            <a:r>
              <a:rPr lang="zh-CN" altLang="zh-CN" sz="2000" dirty="0">
                <a:solidFill>
                  <a:schemeClr val="tx1"/>
                </a:solidFill>
              </a:rPr>
              <a:t>问题，那么这些问题需要在这里讨论</a:t>
            </a:r>
            <a:endParaRPr lang="zh-CN" altLang="zh-CN" sz="2000" dirty="0">
              <a:solidFill>
                <a:schemeClr val="tx1"/>
              </a:solidFill>
            </a:endParaRPr>
          </a:p>
          <a:p>
            <a:pPr>
              <a:lnSpc>
                <a:spcPct val="150000"/>
              </a:lnSpc>
            </a:pPr>
            <a:r>
              <a:rPr lang="zh-CN" altLang="zh-CN" sz="2000" dirty="0">
                <a:solidFill>
                  <a:schemeClr val="tx1"/>
                </a:solidFill>
              </a:rPr>
              <a:t>编写脚本的测试自动化策略是一个讨论的主题</a:t>
            </a:r>
            <a:endParaRPr lang="zh-CN" altLang="zh-CN" sz="2000" dirty="0">
              <a:solidFill>
                <a:schemeClr val="tx1"/>
              </a:solidFill>
            </a:endParaRPr>
          </a:p>
          <a:p>
            <a:pPr>
              <a:lnSpc>
                <a:spcPct val="150000"/>
              </a:lnSpc>
            </a:pPr>
            <a:r>
              <a:rPr lang="zh-CN" altLang="zh-CN" sz="2000" dirty="0">
                <a:solidFill>
                  <a:schemeClr val="tx1"/>
                </a:solidFill>
              </a:rPr>
              <a:t>测试用例应该在测试工厂中识别，该测试工厂在测试计划中可以被重用。</a:t>
            </a:r>
            <a:endParaRPr lang="zh-CN" altLang="zh-CN" sz="2000" dirty="0">
              <a:solidFill>
                <a:schemeClr val="tx1"/>
              </a:solidFill>
            </a:endParaRPr>
          </a:p>
          <a:p>
            <a:pPr>
              <a:lnSpc>
                <a:spcPct val="150000"/>
              </a:lnSpc>
            </a:pPr>
            <a:r>
              <a:rPr lang="zh-CN" altLang="zh-CN" sz="2000" dirty="0">
                <a:solidFill>
                  <a:schemeClr val="tx1"/>
                </a:solidFill>
              </a:rPr>
              <a:t>提纲应该做好工具、格式的准备，该提纲在测试项目中将会使用和遵</a:t>
            </a:r>
            <a:r>
              <a:rPr lang="zh-CN" altLang="en-US" sz="2000" dirty="0">
                <a:solidFill>
                  <a:schemeClr val="tx1"/>
                </a:solidFill>
              </a:rPr>
              <a:t>守</a:t>
            </a:r>
            <a:r>
              <a:rPr lang="zh-CN" altLang="zh-CN" sz="2000" dirty="0">
                <a:solidFill>
                  <a:schemeClr val="tx1"/>
                </a:solidFill>
              </a:rPr>
              <a:t>。</a:t>
            </a:r>
            <a:endParaRPr lang="zh-CN" altLang="zh-CN" sz="2000" dirty="0">
              <a:solidFill>
                <a:schemeClr val="tx1"/>
              </a:solidFill>
            </a:endParaRPr>
          </a:p>
          <a:p>
            <a:pPr>
              <a:lnSpc>
                <a:spcPct val="150000"/>
              </a:lnSpc>
            </a:pPr>
            <a:r>
              <a:rPr lang="zh-CN" altLang="zh-CN" sz="2000" dirty="0">
                <a:solidFill>
                  <a:schemeClr val="tx1"/>
                </a:solidFill>
              </a:rPr>
              <a:t>识别出第一级的测试分类，它</a:t>
            </a:r>
            <a:r>
              <a:rPr lang="zh-CN" altLang="en-US" sz="2000" dirty="0">
                <a:solidFill>
                  <a:schemeClr val="tx1"/>
                </a:solidFill>
              </a:rPr>
              <a:t>可能</a:t>
            </a:r>
            <a:r>
              <a:rPr lang="zh-CN" altLang="zh-CN" sz="2000" dirty="0">
                <a:solidFill>
                  <a:schemeClr val="tx1"/>
                </a:solidFill>
              </a:rPr>
              <a:t>适用于目前的情形。</a:t>
            </a:r>
            <a:endParaRPr lang="zh-CN" altLang="zh-CN" sz="2000" dirty="0">
              <a:solidFill>
                <a:schemeClr val="tx1"/>
              </a:solidFill>
            </a:endParaRPr>
          </a:p>
        </p:txBody>
      </p:sp>
      <p:sp>
        <p:nvSpPr>
          <p:cNvPr id="2" name="文本框 1"/>
          <p:cNvSpPr txBox="1"/>
          <p:nvPr/>
        </p:nvSpPr>
        <p:spPr>
          <a:xfrm>
            <a:off x="939800" y="35560"/>
            <a:ext cx="2767965" cy="368300"/>
          </a:xfrm>
          <a:prstGeom prst="rect">
            <a:avLst/>
          </a:prstGeom>
          <a:noFill/>
        </p:spPr>
        <p:txBody>
          <a:bodyPr wrap="square" rtlCol="0">
            <a:spAutoFit/>
          </a:bodyPr>
          <a:p>
            <a:r>
              <a:rPr lang="zh-CN" altLang="en-US"/>
              <a:t>软件测试与质量保证</a:t>
            </a:r>
            <a:endParaRPr lang="zh-CN" alt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67" name=""/>
        <p:cNvGrpSpPr/>
        <p:nvPr/>
      </p:nvGrpSpPr>
      <p:grpSpPr>
        <a:xfrm>
          <a:off x="0" y="0"/>
          <a:ext cx="0" cy="0"/>
          <a:chOff x="0" y="0"/>
          <a:chExt cx="0" cy="0"/>
        </a:xfrm>
      </p:grpSpPr>
      <p:sp>
        <p:nvSpPr>
          <p:cNvPr id="1048653" name="椭圆 2"/>
          <p:cNvSpPr/>
          <p:nvPr/>
        </p:nvSpPr>
        <p:spPr>
          <a:xfrm>
            <a:off x="3159760" y="1102360"/>
            <a:ext cx="2856865" cy="2881630"/>
          </a:xfrm>
          <a:prstGeom prst="ellipse">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4" name="文本框 6"/>
          <p:cNvSpPr txBox="1"/>
          <p:nvPr/>
        </p:nvSpPr>
        <p:spPr>
          <a:xfrm>
            <a:off x="3257613" y="1874834"/>
            <a:ext cx="2884067" cy="922020"/>
          </a:xfrm>
          <a:prstGeom prst="rect">
            <a:avLst/>
          </a:prstGeom>
          <a:noFill/>
        </p:spPr>
        <p:txBody>
          <a:bodyPr wrap="square" rtlCol="0">
            <a:spAutoFit/>
          </a:bodyPr>
          <a:p>
            <a:pPr algn="ctr"/>
            <a:r>
              <a:rPr lang="en-US" altLang="zh-CN" sz="2700" b="1" spc="300" dirty="0" smtClean="0">
                <a:solidFill>
                  <a:schemeClr val="bg1"/>
                </a:solidFill>
                <a:latin typeface="微软雅黑" panose="020B0503020204020204" charset="-122"/>
                <a:ea typeface="微软雅黑" panose="020B0503020204020204" charset="-122"/>
              </a:rPr>
              <a:t>12.5</a:t>
            </a:r>
            <a:endParaRPr lang="en-US" altLang="zh-CN" sz="2700" b="1" spc="300" dirty="0" smtClean="0">
              <a:solidFill>
                <a:schemeClr val="bg1"/>
              </a:solidFill>
              <a:latin typeface="微软雅黑" panose="020B0503020204020204" charset="-122"/>
              <a:ea typeface="微软雅黑" panose="020B0503020204020204" charset="-122"/>
            </a:endParaRPr>
          </a:p>
          <a:p>
            <a:pPr algn="ctr"/>
            <a:r>
              <a:rPr lang="zh-CN" altLang="en-US" sz="2700" b="1" spc="300" dirty="0" smtClean="0">
                <a:solidFill>
                  <a:schemeClr val="bg1"/>
                </a:solidFill>
                <a:latin typeface="微软雅黑" panose="020B0503020204020204" charset="-122"/>
                <a:ea typeface="微软雅黑" panose="020B0503020204020204" charset="-122"/>
              </a:rPr>
              <a:t>测试套件结构</a:t>
            </a:r>
            <a:endParaRPr lang="zh-CN" altLang="en-US" sz="2700" b="1" spc="300" dirty="0" smtClean="0">
              <a:solidFill>
                <a:schemeClr val="bg1"/>
              </a:solidFill>
              <a:latin typeface="微软雅黑" panose="020B0503020204020204" charset="-122"/>
              <a:ea typeface="微软雅黑" panose="020B0503020204020204" charset="-122"/>
            </a:endParaRPr>
          </a:p>
        </p:txBody>
      </p:sp>
      <p:sp>
        <p:nvSpPr>
          <p:cNvPr id="1048655" name="椭圆 9"/>
          <p:cNvSpPr/>
          <p:nvPr/>
        </p:nvSpPr>
        <p:spPr>
          <a:xfrm>
            <a:off x="915708" y="3675929"/>
            <a:ext cx="150019" cy="18969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6" name="椭圆 11"/>
          <p:cNvSpPr/>
          <p:nvPr/>
        </p:nvSpPr>
        <p:spPr>
          <a:xfrm>
            <a:off x="1320758" y="3090375"/>
            <a:ext cx="388460" cy="38846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7" name="椭圆 12"/>
          <p:cNvSpPr/>
          <p:nvPr/>
        </p:nvSpPr>
        <p:spPr>
          <a:xfrm>
            <a:off x="2387557" y="2891545"/>
            <a:ext cx="483409" cy="48340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8" name="椭圆 13"/>
          <p:cNvSpPr/>
          <p:nvPr/>
        </p:nvSpPr>
        <p:spPr>
          <a:xfrm>
            <a:off x="495189" y="2082095"/>
            <a:ext cx="160100" cy="160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9" name="椭圆 14"/>
          <p:cNvSpPr/>
          <p:nvPr/>
        </p:nvSpPr>
        <p:spPr>
          <a:xfrm>
            <a:off x="2146113" y="2132920"/>
            <a:ext cx="356221" cy="35622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0" name="椭圆 15"/>
          <p:cNvSpPr/>
          <p:nvPr/>
        </p:nvSpPr>
        <p:spPr>
          <a:xfrm>
            <a:off x="1709218" y="1699269"/>
            <a:ext cx="267453" cy="26745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1" name="椭圆 16"/>
          <p:cNvSpPr/>
          <p:nvPr/>
        </p:nvSpPr>
        <p:spPr>
          <a:xfrm>
            <a:off x="6087242" y="2641543"/>
            <a:ext cx="165932" cy="16593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2" name="椭圆 17"/>
          <p:cNvSpPr/>
          <p:nvPr/>
        </p:nvSpPr>
        <p:spPr>
          <a:xfrm>
            <a:off x="7335435" y="1219157"/>
            <a:ext cx="480112" cy="4801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3" name="椭圆 18"/>
          <p:cNvSpPr/>
          <p:nvPr/>
        </p:nvSpPr>
        <p:spPr>
          <a:xfrm>
            <a:off x="5596373" y="3979714"/>
            <a:ext cx="237818" cy="23781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4" name="椭圆 19"/>
          <p:cNvSpPr/>
          <p:nvPr/>
        </p:nvSpPr>
        <p:spPr>
          <a:xfrm flipH="1" flipV="1">
            <a:off x="5393991" y="3489918"/>
            <a:ext cx="237549" cy="2562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5" name="椭圆 20"/>
          <p:cNvSpPr/>
          <p:nvPr/>
        </p:nvSpPr>
        <p:spPr>
          <a:xfrm>
            <a:off x="6702862" y="1907693"/>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6" name="椭圆 21"/>
          <p:cNvSpPr/>
          <p:nvPr/>
        </p:nvSpPr>
        <p:spPr>
          <a:xfrm>
            <a:off x="6313298" y="3007625"/>
            <a:ext cx="622690" cy="62269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7" name="椭圆 22"/>
          <p:cNvSpPr/>
          <p:nvPr/>
        </p:nvSpPr>
        <p:spPr>
          <a:xfrm>
            <a:off x="6452579" y="927449"/>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8" name="椭圆 23"/>
          <p:cNvSpPr/>
          <p:nvPr/>
        </p:nvSpPr>
        <p:spPr>
          <a:xfrm>
            <a:off x="7736521" y="2878091"/>
            <a:ext cx="311345" cy="31134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9" name="椭圆 24"/>
          <p:cNvSpPr/>
          <p:nvPr/>
        </p:nvSpPr>
        <p:spPr>
          <a:xfrm flipH="1">
            <a:off x="6923030" y="3865624"/>
            <a:ext cx="364687" cy="3646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cxnSp>
        <p:nvCxnSpPr>
          <p:cNvPr id="3145734" name="直接连接符 26"/>
          <p:cNvCxnSpPr/>
          <p:nvPr/>
        </p:nvCxnSpPr>
        <p:spPr>
          <a:xfrm flipH="1">
            <a:off x="5057752" y="378155"/>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5" name="直接连接符 27"/>
          <p:cNvCxnSpPr/>
          <p:nvPr/>
        </p:nvCxnSpPr>
        <p:spPr>
          <a:xfrm flipH="1">
            <a:off x="5753055" y="184214"/>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6" name="直接连接符 28"/>
          <p:cNvCxnSpPr/>
          <p:nvPr/>
        </p:nvCxnSpPr>
        <p:spPr>
          <a:xfrm flipH="1">
            <a:off x="2497698" y="4106682"/>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7" name="直接连接符 29"/>
          <p:cNvCxnSpPr/>
          <p:nvPr/>
        </p:nvCxnSpPr>
        <p:spPr>
          <a:xfrm flipH="1">
            <a:off x="5377504" y="1275951"/>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8" name="直接连接符 31"/>
          <p:cNvCxnSpPr/>
          <p:nvPr/>
        </p:nvCxnSpPr>
        <p:spPr>
          <a:xfrm flipH="1">
            <a:off x="3298174" y="3853493"/>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9" name="直接连接符 33"/>
          <p:cNvCxnSpPr/>
          <p:nvPr/>
        </p:nvCxnSpPr>
        <p:spPr>
          <a:xfrm flipH="1">
            <a:off x="2978422" y="3230446"/>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测试套件结构</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840355" y="516255"/>
            <a:ext cx="3622040" cy="521970"/>
          </a:xfrm>
          <a:prstGeom prst="rect">
            <a:avLst/>
          </a:prstGeom>
          <a:noFill/>
        </p:spPr>
        <p:txBody>
          <a:bodyPr wrap="square" rtlCol="0">
            <a:spAutoFit/>
          </a:bodyPr>
          <a:p>
            <a:pPr algn="ctr"/>
            <a:r>
              <a:rPr lang="zh-CN" altLang="zh-CN" sz="2800" b="1" dirty="0">
                <a:sym typeface="+mn-ea"/>
              </a:rPr>
              <a:t>测试结构套件</a:t>
            </a:r>
            <a:endParaRPr lang="zh-CN" altLang="en-US" sz="4000" b="1"/>
          </a:p>
        </p:txBody>
      </p:sp>
      <p:sp>
        <p:nvSpPr>
          <p:cNvPr id="18435" name="Rectangle 3"/>
          <p:cNvSpPr>
            <a:spLocks noGrp="1"/>
          </p:cNvSpPr>
          <p:nvPr>
            <p:ph idx="1"/>
          </p:nvPr>
        </p:nvSpPr>
        <p:spPr>
          <a:xfrm>
            <a:off x="228600" y="986155"/>
            <a:ext cx="3949700" cy="579755"/>
          </a:xfrm>
        </p:spPr>
        <p:txBody>
          <a:bodyPr vert="horz" wrap="square" lIns="91440" tIns="45720" rIns="91440" bIns="45720" anchor="t"/>
          <a:p>
            <a:pPr>
              <a:buNone/>
            </a:pPr>
            <a:r>
              <a:rPr lang="zh-CN" altLang="en-US" sz="2400" dirty="0"/>
              <a:t>        </a:t>
            </a:r>
            <a:r>
              <a:rPr lang="zh-CN" altLang="en-US" sz="2400" b="1" dirty="0"/>
              <a:t> 测试套件结构：</a:t>
            </a:r>
            <a:endParaRPr lang="zh-CN" altLang="en-US" sz="2400" b="1" dirty="0"/>
          </a:p>
        </p:txBody>
      </p:sp>
      <p:sp>
        <p:nvSpPr>
          <p:cNvPr id="18441" name="Text Box 9"/>
          <p:cNvSpPr txBox="1"/>
          <p:nvPr/>
        </p:nvSpPr>
        <p:spPr>
          <a:xfrm>
            <a:off x="840740" y="1461770"/>
            <a:ext cx="7924800" cy="1291590"/>
          </a:xfrm>
          <a:prstGeom prst="rect">
            <a:avLst/>
          </a:prstGeom>
          <a:noFill/>
          <a:ln w="9525">
            <a:noFill/>
          </a:ln>
        </p:spPr>
        <p:txBody>
          <a:bodyPr wrap="square">
            <a:spAutoFit/>
          </a:bodyPr>
          <a:p>
            <a:pPr>
              <a:lnSpc>
                <a:spcPct val="130000"/>
              </a:lnSpc>
            </a:pPr>
            <a:r>
              <a:rPr lang="en-US" altLang="zh-CN" sz="2000" dirty="0">
                <a:latin typeface="Arial" panose="020B0604020202020204" pitchFamily="34" charset="0"/>
                <a:ea typeface="宋体" panose="02010600030101010101" pitchFamily="2" charset="-122"/>
              </a:rPr>
              <a:t>       </a:t>
            </a:r>
            <a:r>
              <a:rPr lang="zh-CN" altLang="en-US" sz="2000" dirty="0">
                <a:latin typeface="Arial" panose="020B0604020202020204" pitchFamily="34" charset="0"/>
                <a:ea typeface="宋体" panose="02010600030101010101" pitchFamily="2" charset="-122"/>
              </a:rPr>
              <a:t>详细测试组及下属组都在测试套件结构部分列出，这一部分基于测试方法部分所识别的测试分类。产生追溯矩阵以建立需求与测试目标的关联，从而提高人员信心。</a:t>
            </a:r>
            <a:endParaRPr lang="zh-CN" altLang="en-US" sz="2000" dirty="0">
              <a:latin typeface="Arial" panose="020B0604020202020204" pitchFamily="34" charset="0"/>
              <a:ea typeface="宋体" panose="02010600030101010101" pitchFamily="2" charset="-122"/>
            </a:endParaRPr>
          </a:p>
        </p:txBody>
      </p:sp>
      <p:sp>
        <p:nvSpPr>
          <p:cNvPr id="18443" name="Text Box 11"/>
          <p:cNvSpPr txBox="1"/>
          <p:nvPr/>
        </p:nvSpPr>
        <p:spPr>
          <a:xfrm>
            <a:off x="840740" y="3364230"/>
            <a:ext cx="7847965" cy="1476375"/>
          </a:xfrm>
          <a:prstGeom prst="rect">
            <a:avLst/>
          </a:prstGeom>
          <a:noFill/>
          <a:ln w="9525">
            <a:noFill/>
          </a:ln>
        </p:spPr>
        <p:txBody>
          <a:bodyPr wrap="square">
            <a:spAutoFit/>
          </a:bodyPr>
          <a:p>
            <a:pPr>
              <a:lnSpc>
                <a:spcPct val="150000"/>
              </a:lnSpc>
            </a:pPr>
            <a:r>
              <a:rPr lang="en-US" altLang="zh-CN" sz="2000" dirty="0">
                <a:latin typeface="Arial" panose="020B0604020202020204" pitchFamily="34" charset="0"/>
                <a:ea typeface="宋体" panose="02010600030101010101" pitchFamily="2" charset="-122"/>
              </a:rPr>
              <a:t>      </a:t>
            </a:r>
            <a:r>
              <a:rPr lang="zh-CN" altLang="zh-CN" sz="2000" dirty="0">
                <a:latin typeface="Arial" panose="020B0604020202020204" pitchFamily="34" charset="0"/>
                <a:ea typeface="宋体" panose="02010600030101010101" pitchFamily="2" charset="-122"/>
              </a:rPr>
              <a:t>在这个阶段，只有与测试目标相联系的测试套件才会被识别出来，而不是详细的测试用例。测试目标的识别为项目需要开发的新测试用例的总数提供了线索。</a:t>
            </a:r>
            <a:endParaRPr lang="zh-CN" altLang="zh-CN" sz="2000" dirty="0">
              <a:latin typeface="Arial" panose="020B0604020202020204" pitchFamily="34" charset="0"/>
              <a:ea typeface="宋体" panose="02010600030101010101" pitchFamily="2" charset="-122"/>
            </a:endParaRPr>
          </a:p>
        </p:txBody>
      </p:sp>
      <p:sp>
        <p:nvSpPr>
          <p:cNvPr id="2" name="文本框 1"/>
          <p:cNvSpPr txBox="1"/>
          <p:nvPr/>
        </p:nvSpPr>
        <p:spPr>
          <a:xfrm>
            <a:off x="951230" y="2959100"/>
            <a:ext cx="2108835" cy="460375"/>
          </a:xfrm>
          <a:prstGeom prst="rect">
            <a:avLst/>
          </a:prstGeom>
          <a:noFill/>
        </p:spPr>
        <p:txBody>
          <a:bodyPr wrap="square" rtlCol="0">
            <a:spAutoFit/>
          </a:bodyPr>
          <a:p>
            <a:r>
              <a:rPr lang="zh-CN" altLang="en-US" sz="2400" b="1"/>
              <a:t>需要注意</a:t>
            </a:r>
            <a:r>
              <a:rPr lang="zh-CN" altLang="en-US" sz="2400"/>
              <a:t>：</a:t>
            </a:r>
            <a:endParaRPr lang="zh-CN" altLang="en-US" sz="2400"/>
          </a:p>
        </p:txBody>
      </p:sp>
      <p:sp>
        <p:nvSpPr>
          <p:cNvPr id="3" name="文本框 2"/>
          <p:cNvSpPr txBox="1"/>
          <p:nvPr/>
        </p:nvSpPr>
        <p:spPr>
          <a:xfrm>
            <a:off x="916940" y="58420"/>
            <a:ext cx="2430780" cy="368300"/>
          </a:xfrm>
          <a:prstGeom prst="rect">
            <a:avLst/>
          </a:prstGeom>
          <a:noFill/>
        </p:spPr>
        <p:txBody>
          <a:bodyPr wrap="square" rtlCol="0">
            <a:spAutoFit/>
          </a:bodyPr>
          <a:p>
            <a:r>
              <a:rPr lang="zh-CN" altLang="en-US"/>
              <a:t>软件测试与质量保证</a:t>
            </a:r>
            <a:endParaRPr lang="zh-CN" alt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67" name=""/>
        <p:cNvGrpSpPr/>
        <p:nvPr/>
      </p:nvGrpSpPr>
      <p:grpSpPr>
        <a:xfrm>
          <a:off x="0" y="0"/>
          <a:ext cx="0" cy="0"/>
          <a:chOff x="0" y="0"/>
          <a:chExt cx="0" cy="0"/>
        </a:xfrm>
      </p:grpSpPr>
      <p:sp>
        <p:nvSpPr>
          <p:cNvPr id="1048653" name="椭圆 2"/>
          <p:cNvSpPr/>
          <p:nvPr/>
        </p:nvSpPr>
        <p:spPr>
          <a:xfrm>
            <a:off x="3159760" y="1102360"/>
            <a:ext cx="2856865" cy="2881630"/>
          </a:xfrm>
          <a:prstGeom prst="ellipse">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4" name="文本框 6"/>
          <p:cNvSpPr txBox="1"/>
          <p:nvPr/>
        </p:nvSpPr>
        <p:spPr>
          <a:xfrm>
            <a:off x="3257613" y="1874834"/>
            <a:ext cx="2884067" cy="922020"/>
          </a:xfrm>
          <a:prstGeom prst="rect">
            <a:avLst/>
          </a:prstGeom>
          <a:noFill/>
        </p:spPr>
        <p:txBody>
          <a:bodyPr wrap="square" rtlCol="0">
            <a:spAutoFit/>
          </a:bodyPr>
          <a:p>
            <a:pPr algn="ctr"/>
            <a:r>
              <a:rPr lang="en-US" altLang="zh-CN" sz="2700" b="1" spc="300" dirty="0" smtClean="0">
                <a:solidFill>
                  <a:schemeClr val="bg1"/>
                </a:solidFill>
                <a:latin typeface="微软雅黑" panose="020B0503020204020204" charset="-122"/>
                <a:ea typeface="微软雅黑" panose="020B0503020204020204" charset="-122"/>
              </a:rPr>
              <a:t>12.5</a:t>
            </a:r>
            <a:endParaRPr lang="en-US" altLang="zh-CN" sz="2700" b="1" spc="300" dirty="0" smtClean="0">
              <a:solidFill>
                <a:schemeClr val="bg1"/>
              </a:solidFill>
              <a:latin typeface="微软雅黑" panose="020B0503020204020204" charset="-122"/>
              <a:ea typeface="微软雅黑" panose="020B0503020204020204" charset="-122"/>
            </a:endParaRPr>
          </a:p>
          <a:p>
            <a:pPr algn="ctr"/>
            <a:r>
              <a:rPr lang="zh-CN" altLang="en-US" sz="2700" b="1" spc="300" dirty="0" smtClean="0">
                <a:solidFill>
                  <a:schemeClr val="bg1"/>
                </a:solidFill>
                <a:latin typeface="微软雅黑" panose="020B0503020204020204" charset="-122"/>
                <a:ea typeface="微软雅黑" panose="020B0503020204020204" charset="-122"/>
              </a:rPr>
              <a:t>测试环境</a:t>
            </a:r>
            <a:endParaRPr lang="zh-CN" altLang="en-US" sz="2700" b="1" spc="300" dirty="0" smtClean="0">
              <a:solidFill>
                <a:schemeClr val="bg1"/>
              </a:solidFill>
              <a:latin typeface="微软雅黑" panose="020B0503020204020204" charset="-122"/>
              <a:ea typeface="微软雅黑" panose="020B0503020204020204" charset="-122"/>
            </a:endParaRPr>
          </a:p>
        </p:txBody>
      </p:sp>
      <p:sp>
        <p:nvSpPr>
          <p:cNvPr id="1048655" name="椭圆 9"/>
          <p:cNvSpPr/>
          <p:nvPr/>
        </p:nvSpPr>
        <p:spPr>
          <a:xfrm>
            <a:off x="915708" y="3675929"/>
            <a:ext cx="150019" cy="18969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6" name="椭圆 11"/>
          <p:cNvSpPr/>
          <p:nvPr/>
        </p:nvSpPr>
        <p:spPr>
          <a:xfrm>
            <a:off x="1320758" y="3090375"/>
            <a:ext cx="388460" cy="38846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7" name="椭圆 12"/>
          <p:cNvSpPr/>
          <p:nvPr/>
        </p:nvSpPr>
        <p:spPr>
          <a:xfrm>
            <a:off x="2387557" y="2891545"/>
            <a:ext cx="483409" cy="48340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8" name="椭圆 13"/>
          <p:cNvSpPr/>
          <p:nvPr/>
        </p:nvSpPr>
        <p:spPr>
          <a:xfrm>
            <a:off x="495189" y="2082095"/>
            <a:ext cx="160100" cy="160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9" name="椭圆 14"/>
          <p:cNvSpPr/>
          <p:nvPr/>
        </p:nvSpPr>
        <p:spPr>
          <a:xfrm>
            <a:off x="2146113" y="2132920"/>
            <a:ext cx="356221" cy="35622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0" name="椭圆 15"/>
          <p:cNvSpPr/>
          <p:nvPr/>
        </p:nvSpPr>
        <p:spPr>
          <a:xfrm>
            <a:off x="1709218" y="1699269"/>
            <a:ext cx="267453" cy="26745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1" name="椭圆 16"/>
          <p:cNvSpPr/>
          <p:nvPr/>
        </p:nvSpPr>
        <p:spPr>
          <a:xfrm>
            <a:off x="6087242" y="2641543"/>
            <a:ext cx="165932" cy="16593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2" name="椭圆 17"/>
          <p:cNvSpPr/>
          <p:nvPr/>
        </p:nvSpPr>
        <p:spPr>
          <a:xfrm>
            <a:off x="7335435" y="1219157"/>
            <a:ext cx="480112" cy="4801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3" name="椭圆 18"/>
          <p:cNvSpPr/>
          <p:nvPr/>
        </p:nvSpPr>
        <p:spPr>
          <a:xfrm>
            <a:off x="5596373" y="3979714"/>
            <a:ext cx="237818" cy="23781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4" name="椭圆 19"/>
          <p:cNvSpPr/>
          <p:nvPr/>
        </p:nvSpPr>
        <p:spPr>
          <a:xfrm flipH="1" flipV="1">
            <a:off x="5393991" y="3489918"/>
            <a:ext cx="237549" cy="2562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5" name="椭圆 20"/>
          <p:cNvSpPr/>
          <p:nvPr/>
        </p:nvSpPr>
        <p:spPr>
          <a:xfrm>
            <a:off x="6702862" y="1907693"/>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6" name="椭圆 21"/>
          <p:cNvSpPr/>
          <p:nvPr/>
        </p:nvSpPr>
        <p:spPr>
          <a:xfrm>
            <a:off x="6313298" y="3007625"/>
            <a:ext cx="622690" cy="62269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7" name="椭圆 22"/>
          <p:cNvSpPr/>
          <p:nvPr/>
        </p:nvSpPr>
        <p:spPr>
          <a:xfrm>
            <a:off x="6452579" y="927449"/>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8" name="椭圆 23"/>
          <p:cNvSpPr/>
          <p:nvPr/>
        </p:nvSpPr>
        <p:spPr>
          <a:xfrm>
            <a:off x="7736521" y="2878091"/>
            <a:ext cx="311345" cy="31134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9" name="椭圆 24"/>
          <p:cNvSpPr/>
          <p:nvPr/>
        </p:nvSpPr>
        <p:spPr>
          <a:xfrm flipH="1">
            <a:off x="6923030" y="3865624"/>
            <a:ext cx="364687" cy="3646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cxnSp>
        <p:nvCxnSpPr>
          <p:cNvPr id="3145734" name="直接连接符 26"/>
          <p:cNvCxnSpPr/>
          <p:nvPr/>
        </p:nvCxnSpPr>
        <p:spPr>
          <a:xfrm flipH="1">
            <a:off x="5057752" y="378155"/>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5" name="直接连接符 27"/>
          <p:cNvCxnSpPr/>
          <p:nvPr/>
        </p:nvCxnSpPr>
        <p:spPr>
          <a:xfrm flipH="1">
            <a:off x="5753055" y="184214"/>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6" name="直接连接符 28"/>
          <p:cNvCxnSpPr/>
          <p:nvPr/>
        </p:nvCxnSpPr>
        <p:spPr>
          <a:xfrm flipH="1">
            <a:off x="2497698" y="4106682"/>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7" name="直接连接符 29"/>
          <p:cNvCxnSpPr/>
          <p:nvPr/>
        </p:nvCxnSpPr>
        <p:spPr>
          <a:xfrm flipH="1">
            <a:off x="5377504" y="1275951"/>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8" name="直接连接符 31"/>
          <p:cNvCxnSpPr/>
          <p:nvPr/>
        </p:nvCxnSpPr>
        <p:spPr>
          <a:xfrm flipH="1">
            <a:off x="3298174" y="3853493"/>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9" name="直接连接符 33"/>
          <p:cNvCxnSpPr/>
          <p:nvPr/>
        </p:nvCxnSpPr>
        <p:spPr>
          <a:xfrm flipH="1">
            <a:off x="2978422" y="3230446"/>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测试环境</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3393440" y="444500"/>
            <a:ext cx="2573020" cy="521970"/>
          </a:xfrm>
          <a:prstGeom prst="rect">
            <a:avLst/>
          </a:prstGeom>
          <a:noFill/>
        </p:spPr>
        <p:txBody>
          <a:bodyPr wrap="square" rtlCol="0">
            <a:spAutoFit/>
          </a:bodyPr>
          <a:p>
            <a:pPr algn="ctr"/>
            <a:r>
              <a:rPr lang="zh-CN" altLang="en-US" sz="2800" b="1"/>
              <a:t>测试环境</a:t>
            </a:r>
            <a:endParaRPr lang="zh-CN" altLang="en-US" sz="2800" b="1"/>
          </a:p>
        </p:txBody>
      </p:sp>
      <p:sp>
        <p:nvSpPr>
          <p:cNvPr id="20482" name="Rectangle 3"/>
          <p:cNvSpPr>
            <a:spLocks noGrp="1"/>
          </p:cNvSpPr>
          <p:nvPr/>
        </p:nvSpPr>
        <p:spPr>
          <a:xfrm>
            <a:off x="539750" y="1045845"/>
            <a:ext cx="8280400" cy="3907155"/>
          </a:xfrm>
          <a:prstGeom prst="rect">
            <a:avLst/>
          </a:prstGeom>
          <a:noFill/>
          <a:ln w="9525">
            <a:noFill/>
          </a:ln>
        </p:spPr>
        <p:txBody>
          <a:bodyPr vert="horz" wrap="square" lIns="91440" tIns="45720" rIns="91440" bIns="45720" anchor="t"/>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eaLnBrk="0" fontAlgn="base" hangingPunct="0">
              <a:spcBef>
                <a:spcPct val="20000"/>
              </a:spcBef>
              <a:spcAft>
                <a:spcPct val="0"/>
              </a:spcAft>
              <a:buChar char="»"/>
              <a:defRPr sz="2000">
                <a:solidFill>
                  <a:schemeClr val="tx1"/>
                </a:solidFill>
                <a:latin typeface="+mn-lt"/>
                <a:ea typeface="+mn-ea"/>
              </a:defRPr>
            </a:lvl6pPr>
            <a:lvl7pPr marL="2971800" indent="-228600" algn="l" rtl="0" eaLnBrk="0" fontAlgn="base" hangingPunct="0">
              <a:spcBef>
                <a:spcPct val="20000"/>
              </a:spcBef>
              <a:spcAft>
                <a:spcPct val="0"/>
              </a:spcAft>
              <a:buChar char="»"/>
              <a:defRPr sz="2000">
                <a:solidFill>
                  <a:schemeClr val="tx1"/>
                </a:solidFill>
                <a:latin typeface="+mn-lt"/>
                <a:ea typeface="+mn-ea"/>
              </a:defRPr>
            </a:lvl7pPr>
            <a:lvl8pPr marL="3429000" indent="-228600" algn="l" rtl="0" eaLnBrk="0" fontAlgn="base" hangingPunct="0">
              <a:spcBef>
                <a:spcPct val="20000"/>
              </a:spcBef>
              <a:spcAft>
                <a:spcPct val="0"/>
              </a:spcAft>
              <a:buChar char="»"/>
              <a:defRPr sz="2000">
                <a:solidFill>
                  <a:schemeClr val="tx1"/>
                </a:solidFill>
                <a:latin typeface="+mn-lt"/>
                <a:ea typeface="+mn-ea"/>
              </a:defRPr>
            </a:lvl8pPr>
            <a:lvl9pPr marL="3886200" indent="-228600" algn="l" rtl="0" eaLnBrk="0" fontAlgn="base" hangingPunct="0">
              <a:spcBef>
                <a:spcPct val="20000"/>
              </a:spcBef>
              <a:spcAft>
                <a:spcPct val="0"/>
              </a:spcAft>
              <a:buChar char="»"/>
              <a:defRPr sz="2000">
                <a:solidFill>
                  <a:schemeClr val="tx1"/>
                </a:solidFill>
                <a:latin typeface="+mn-lt"/>
                <a:ea typeface="+mn-ea"/>
              </a:defRPr>
            </a:lvl9pPr>
          </a:lstStyle>
          <a:p>
            <a:pPr>
              <a:buNone/>
            </a:pPr>
            <a:r>
              <a:rPr lang="zh-CN" altLang="zh-CN" sz="2400" dirty="0">
                <a:solidFill>
                  <a:schemeClr val="tx1"/>
                </a:solidFill>
              </a:rPr>
              <a:t>计划并设计测试环境是十分必要的，它可以使系统级别的测试用例有效执行</a:t>
            </a:r>
            <a:endParaRPr lang="zh-CN" altLang="zh-CN" sz="2400" dirty="0">
              <a:solidFill>
                <a:schemeClr val="tx1"/>
              </a:solidFill>
            </a:endParaRPr>
          </a:p>
          <a:p>
            <a:r>
              <a:rPr lang="zh-CN" altLang="zh-CN" sz="2000" b="1" dirty="0">
                <a:solidFill>
                  <a:schemeClr val="tx1"/>
                </a:solidFill>
              </a:rPr>
              <a:t>在实践中需要构建多种环境</a:t>
            </a:r>
            <a:endParaRPr lang="zh-CN" altLang="zh-CN" sz="2000" b="1" dirty="0">
              <a:solidFill>
                <a:schemeClr val="tx1"/>
              </a:solidFill>
            </a:endParaRPr>
          </a:p>
          <a:p>
            <a:pPr lvl="1"/>
            <a:r>
              <a:rPr lang="zh-CN" altLang="zh-CN" sz="1800" dirty="0">
                <a:solidFill>
                  <a:schemeClr val="tx1"/>
                </a:solidFill>
              </a:rPr>
              <a:t>相比执行功能性测试而言，我们需要更多</a:t>
            </a:r>
            <a:r>
              <a:rPr lang="zh-CN" altLang="en-US" sz="1800" dirty="0">
                <a:solidFill>
                  <a:schemeClr val="tx1"/>
                </a:solidFill>
              </a:rPr>
              <a:t>资源来</a:t>
            </a:r>
            <a:r>
              <a:rPr lang="zh-CN" altLang="zh-CN" sz="1800" dirty="0">
                <a:solidFill>
                  <a:schemeClr val="tx1"/>
                </a:solidFill>
              </a:rPr>
              <a:t>执行可扩展性测试</a:t>
            </a:r>
            <a:endParaRPr lang="zh-CN" altLang="zh-CN" sz="1800" dirty="0">
              <a:solidFill>
                <a:schemeClr val="tx1"/>
              </a:solidFill>
            </a:endParaRPr>
          </a:p>
          <a:p>
            <a:pPr lvl="1"/>
            <a:r>
              <a:rPr lang="zh-CN" altLang="zh-CN" sz="1800" dirty="0">
                <a:solidFill>
                  <a:schemeClr val="tx1"/>
                </a:solidFill>
              </a:rPr>
              <a:t>需要多种测试台来减少系统测试时间</a:t>
            </a:r>
            <a:endParaRPr lang="zh-CN" altLang="zh-CN" sz="1800" dirty="0">
              <a:solidFill>
                <a:schemeClr val="tx1"/>
              </a:solidFill>
            </a:endParaRPr>
          </a:p>
          <a:p>
            <a:r>
              <a:rPr lang="zh-CN" altLang="zh-CN" sz="2000" b="1" dirty="0">
                <a:solidFill>
                  <a:schemeClr val="tx1"/>
                </a:solidFill>
              </a:rPr>
              <a:t>一个独立的、专有的与单元和集成测试不同的系统测试实验是必不可少的</a:t>
            </a:r>
            <a:endParaRPr lang="zh-CN" altLang="zh-CN" sz="2000" b="1" dirty="0">
              <a:solidFill>
                <a:schemeClr val="tx1"/>
              </a:solidFill>
            </a:endParaRPr>
          </a:p>
          <a:p>
            <a:pPr lvl="1"/>
            <a:r>
              <a:rPr lang="zh-CN" altLang="zh-CN" sz="1800" dirty="0">
                <a:solidFill>
                  <a:schemeClr val="tx1"/>
                </a:solidFill>
              </a:rPr>
              <a:t>测试工程师需要有能力去</a:t>
            </a:r>
            <a:r>
              <a:rPr lang="zh-CN" altLang="en-US" sz="1800" dirty="0">
                <a:solidFill>
                  <a:schemeClr val="tx1"/>
                </a:solidFill>
              </a:rPr>
              <a:t>重新</a:t>
            </a:r>
            <a:r>
              <a:rPr lang="zh-CN" altLang="zh-CN" sz="1800" dirty="0">
                <a:solidFill>
                  <a:schemeClr val="tx1"/>
                </a:solidFill>
              </a:rPr>
              <a:t>配置一个测试环境</a:t>
            </a:r>
            <a:endParaRPr lang="zh-CN" altLang="zh-CN" sz="1800" dirty="0">
              <a:solidFill>
                <a:schemeClr val="tx1"/>
              </a:solidFill>
            </a:endParaRPr>
          </a:p>
          <a:p>
            <a:pPr lvl="1"/>
            <a:r>
              <a:rPr lang="zh-CN" altLang="zh-CN" sz="1800" dirty="0">
                <a:solidFill>
                  <a:schemeClr val="tx1"/>
                </a:solidFill>
              </a:rPr>
              <a:t>测试活动不能被开发活动或者真正的运行所干扰</a:t>
            </a:r>
            <a:endParaRPr lang="zh-CN" altLang="zh-CN" sz="1800" dirty="0">
              <a:solidFill>
                <a:schemeClr val="tx1"/>
              </a:solidFill>
            </a:endParaRPr>
          </a:p>
          <a:p>
            <a:pPr lvl="1"/>
            <a:r>
              <a:rPr lang="zh-CN" altLang="zh-CN" sz="1800" dirty="0">
                <a:solidFill>
                  <a:schemeClr val="tx1"/>
                </a:solidFill>
              </a:rPr>
              <a:t>通过专有的测试实验室来提高效率</a:t>
            </a:r>
            <a:endParaRPr lang="zh-CN" altLang="zh-CN" sz="1800" dirty="0">
              <a:solidFill>
                <a:schemeClr val="tx1"/>
              </a:solidFill>
            </a:endParaRPr>
          </a:p>
        </p:txBody>
      </p:sp>
      <p:sp>
        <p:nvSpPr>
          <p:cNvPr id="2" name="文本框 1"/>
          <p:cNvSpPr txBox="1"/>
          <p:nvPr/>
        </p:nvSpPr>
        <p:spPr>
          <a:xfrm>
            <a:off x="916940" y="58420"/>
            <a:ext cx="2647315" cy="368300"/>
          </a:xfrm>
          <a:prstGeom prst="rect">
            <a:avLst/>
          </a:prstGeom>
          <a:noFill/>
        </p:spPr>
        <p:txBody>
          <a:bodyPr wrap="square" rtlCol="0">
            <a:spAutoFit/>
          </a:bodyPr>
          <a:p>
            <a:r>
              <a:rPr lang="zh-CN" altLang="en-US"/>
              <a:t>软件测试与质量保证</a:t>
            </a:r>
            <a:endParaRPr lang="zh-CN" alt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测试环境</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840355" y="536575"/>
            <a:ext cx="3622040" cy="521970"/>
          </a:xfrm>
          <a:prstGeom prst="rect">
            <a:avLst/>
          </a:prstGeom>
          <a:noFill/>
        </p:spPr>
        <p:txBody>
          <a:bodyPr wrap="square" rtlCol="0">
            <a:spAutoFit/>
          </a:bodyPr>
          <a:p>
            <a:pPr algn="ctr"/>
            <a:r>
              <a:rPr lang="zh-CN" altLang="en-US" sz="2800" b="1" dirty="0">
                <a:sym typeface="+mn-ea"/>
              </a:rPr>
              <a:t>测试环境</a:t>
            </a:r>
            <a:endParaRPr lang="zh-CN" altLang="en-US" sz="2800" b="1" dirty="0">
              <a:sym typeface="+mn-ea"/>
            </a:endParaRPr>
          </a:p>
        </p:txBody>
      </p:sp>
      <p:sp>
        <p:nvSpPr>
          <p:cNvPr id="21521" name="TextBox 59"/>
          <p:cNvSpPr txBox="1"/>
          <p:nvPr/>
        </p:nvSpPr>
        <p:spPr>
          <a:xfrm>
            <a:off x="960120" y="1151255"/>
            <a:ext cx="7382510" cy="1465580"/>
          </a:xfrm>
          <a:prstGeom prst="rect">
            <a:avLst/>
          </a:prstGeom>
          <a:noFill/>
          <a:ln w="9525">
            <a:noFill/>
          </a:ln>
        </p:spPr>
        <p:txBody>
          <a:bodyPr lIns="108000" rIns="108000" anchor="ctr"/>
          <a:p>
            <a:pPr algn="just">
              <a:lnSpc>
                <a:spcPct val="150000"/>
              </a:lnSpc>
              <a:spcBef>
                <a:spcPts val="600"/>
              </a:spcBef>
            </a:pPr>
            <a:r>
              <a:rPr lang="zh-CN" altLang="zh-CN" sz="1400" b="1" dirty="0">
                <a:solidFill>
                  <a:srgbClr val="7F7F7F"/>
                </a:solidFill>
                <a:latin typeface="宋体" panose="02010600030101010101" pitchFamily="2" charset="-122"/>
                <a:ea typeface="宋体" panose="02010600030101010101" pitchFamily="2" charset="-122"/>
              </a:rPr>
              <a:t> </a:t>
            </a:r>
            <a:r>
              <a:rPr lang="zh-CN" altLang="zh-CN" sz="2400" b="1" dirty="0">
                <a:latin typeface="宋体" panose="02010600030101010101" pitchFamily="2" charset="-122"/>
                <a:ea typeface="宋体" panose="02010600030101010101" pitchFamily="2" charset="-122"/>
              </a:rPr>
              <a:t> </a:t>
            </a:r>
            <a:r>
              <a:rPr lang="zh-CN" altLang="zh-CN" sz="2000" b="1" dirty="0">
                <a:latin typeface="宋体" panose="02010600030101010101" pitchFamily="2" charset="-122"/>
                <a:ea typeface="宋体" panose="02010600030101010101" pitchFamily="2" charset="-122"/>
              </a:rPr>
              <a:t> </a:t>
            </a:r>
            <a:r>
              <a:rPr lang="zh-CN" altLang="zh-CN" sz="2000" dirty="0">
                <a:latin typeface="宋体" panose="02010600030101010101" pitchFamily="2" charset="-122"/>
                <a:ea typeface="宋体" panose="02010600030101010101" pitchFamily="2" charset="-122"/>
              </a:rPr>
              <a:t>建立系统测试实验室涉及的核心问题是采购设备的理由。需要注意的是，每个设备都需要说明采购理由。</a:t>
            </a:r>
            <a:endParaRPr lang="zh-CN" altLang="zh-CN" sz="2000" dirty="0">
              <a:latin typeface="宋体" panose="02010600030101010101" pitchFamily="2" charset="-122"/>
              <a:ea typeface="宋体" panose="02010600030101010101" pitchFamily="2" charset="-122"/>
            </a:endParaRPr>
          </a:p>
          <a:p>
            <a:pPr algn="just">
              <a:lnSpc>
                <a:spcPct val="150000"/>
              </a:lnSpc>
              <a:spcBef>
                <a:spcPts val="600"/>
              </a:spcBef>
            </a:pPr>
            <a:r>
              <a:rPr lang="zh-CN" altLang="zh-CN" sz="2000" dirty="0">
                <a:latin typeface="宋体" panose="02010600030101010101" pitchFamily="2" charset="-122"/>
                <a:ea typeface="宋体" panose="02010600030101010101" pitchFamily="2" charset="-122"/>
              </a:rPr>
              <a:t>  一个好的采购理由可以通过回答以下几个问题来判断：</a:t>
            </a:r>
            <a:endParaRPr lang="zh-CN" altLang="zh-CN" sz="2000" dirty="0">
              <a:latin typeface="宋体" panose="02010600030101010101" pitchFamily="2" charset="-122"/>
              <a:ea typeface="宋体" panose="02010600030101010101" pitchFamily="2" charset="-122"/>
            </a:endParaRPr>
          </a:p>
        </p:txBody>
      </p:sp>
      <p:sp>
        <p:nvSpPr>
          <p:cNvPr id="4" name="内容占位符 3"/>
          <p:cNvSpPr>
            <a:spLocks noGrp="1"/>
          </p:cNvSpPr>
          <p:nvPr>
            <p:ph idx="1"/>
          </p:nvPr>
        </p:nvSpPr>
        <p:spPr>
          <a:xfrm>
            <a:off x="1361440" y="3023870"/>
            <a:ext cx="6414135" cy="1596390"/>
          </a:xfrm>
        </p:spPr>
        <p:txBody>
          <a:bodyPr>
            <a:normAutofit lnSpcReduction="10000"/>
          </a:bodyPr>
          <a:p>
            <a:pPr algn="l"/>
            <a:r>
              <a:rPr lang="zh-CN" altLang="en-US" sz="2000" b="1"/>
              <a:t>我们为什么需要这个设备？</a:t>
            </a:r>
            <a:endParaRPr lang="zh-CN" altLang="en-US" sz="2000" b="1"/>
          </a:p>
          <a:p>
            <a:pPr algn="l"/>
            <a:r>
              <a:rPr lang="zh-CN" altLang="en-US" sz="2000" b="1"/>
              <a:t>没有这个设备会有什么影响？</a:t>
            </a:r>
            <a:endParaRPr lang="zh-CN" altLang="en-US" sz="2000" b="1"/>
          </a:p>
          <a:p>
            <a:pPr algn="l"/>
            <a:r>
              <a:rPr lang="zh-CN" altLang="en-US" sz="2000" b="1" dirty="0">
                <a:latin typeface="宋体" panose="02010600030101010101" pitchFamily="2" charset="-122"/>
                <a:ea typeface="宋体" panose="02010600030101010101" pitchFamily="2" charset="-122"/>
              </a:rPr>
              <a:t>对于采购的设备是否有替代品？</a:t>
            </a:r>
            <a:endParaRPr lang="zh-CN" altLang="en-US" sz="2000" b="1" dirty="0">
              <a:latin typeface="宋体" panose="02010600030101010101" pitchFamily="2" charset="-122"/>
              <a:ea typeface="宋体" panose="02010600030101010101" pitchFamily="2" charset="-122"/>
            </a:endParaRPr>
          </a:p>
          <a:p>
            <a:pPr algn="l"/>
            <a:endParaRPr lang="zh-CN" altLang="en-US" sz="2000" b="1" dirty="0">
              <a:latin typeface="宋体" panose="02010600030101010101" pitchFamily="2" charset="-122"/>
              <a:ea typeface="宋体" panose="02010600030101010101" pitchFamily="2" charset="-122"/>
              <a:sym typeface="+mn-ea"/>
            </a:endParaRPr>
          </a:p>
          <a:p>
            <a:pPr algn="l"/>
            <a:endParaRPr lang="zh-CN" altLang="en-US" sz="2000" b="1"/>
          </a:p>
          <a:p>
            <a:pPr algn="l"/>
            <a:endParaRPr lang="zh-CN" altLang="en-US" sz="2000" b="1"/>
          </a:p>
        </p:txBody>
      </p:sp>
      <p:sp>
        <p:nvSpPr>
          <p:cNvPr id="2" name="文本框 1"/>
          <p:cNvSpPr txBox="1"/>
          <p:nvPr/>
        </p:nvSpPr>
        <p:spPr>
          <a:xfrm>
            <a:off x="928370" y="46990"/>
            <a:ext cx="2995930" cy="368300"/>
          </a:xfrm>
          <a:prstGeom prst="rect">
            <a:avLst/>
          </a:prstGeom>
          <a:noFill/>
        </p:spPr>
        <p:txBody>
          <a:bodyPr wrap="square" rtlCol="0">
            <a:spAutoFit/>
          </a:bodyPr>
          <a:p>
            <a:r>
              <a:rPr lang="zh-CN" altLang="en-US"/>
              <a:t>软件测试与质量保证</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 calcmode="lin" valueType="num">
                                      <p:cBhvr additive="base">
                                        <p:cTn id="11"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 calcmode="lin" valueType="num">
                                      <p:cBhvr additive="base">
                                        <p:cTn id="15"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测试环境</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840355" y="536575"/>
            <a:ext cx="3622040" cy="521970"/>
          </a:xfrm>
          <a:prstGeom prst="rect">
            <a:avLst/>
          </a:prstGeom>
          <a:noFill/>
        </p:spPr>
        <p:txBody>
          <a:bodyPr wrap="square" rtlCol="0">
            <a:spAutoFit/>
          </a:bodyPr>
          <a:p>
            <a:pPr algn="ctr"/>
            <a:r>
              <a:rPr lang="zh-CN" altLang="en-US" sz="2800" b="1" dirty="0">
                <a:sym typeface="+mn-ea"/>
              </a:rPr>
              <a:t>测试环境</a:t>
            </a:r>
            <a:endParaRPr lang="zh-CN" altLang="en-US" sz="2800" b="1" dirty="0">
              <a:sym typeface="+mn-ea"/>
            </a:endParaRPr>
          </a:p>
        </p:txBody>
      </p:sp>
      <p:sp>
        <p:nvSpPr>
          <p:cNvPr id="21521" name="TextBox 59"/>
          <p:cNvSpPr txBox="1"/>
          <p:nvPr/>
        </p:nvSpPr>
        <p:spPr>
          <a:xfrm>
            <a:off x="960120" y="1151255"/>
            <a:ext cx="7382510" cy="1465580"/>
          </a:xfrm>
          <a:prstGeom prst="rect">
            <a:avLst/>
          </a:prstGeom>
          <a:noFill/>
          <a:ln w="9525">
            <a:noFill/>
          </a:ln>
        </p:spPr>
        <p:txBody>
          <a:bodyPr lIns="108000" rIns="108000" anchor="ctr"/>
          <a:p>
            <a:pPr algn="just">
              <a:lnSpc>
                <a:spcPct val="150000"/>
              </a:lnSpc>
              <a:spcBef>
                <a:spcPts val="600"/>
              </a:spcBef>
            </a:pPr>
            <a:r>
              <a:rPr lang="zh-CN" altLang="zh-CN" sz="1400" b="1" dirty="0">
                <a:solidFill>
                  <a:srgbClr val="7F7F7F"/>
                </a:solidFill>
                <a:latin typeface="宋体" panose="02010600030101010101" pitchFamily="2" charset="-122"/>
                <a:ea typeface="宋体" panose="02010600030101010101" pitchFamily="2" charset="-122"/>
              </a:rPr>
              <a:t> </a:t>
            </a:r>
            <a:r>
              <a:rPr lang="zh-CN" altLang="zh-CN" sz="2400" b="1" dirty="0">
                <a:latin typeface="宋体" panose="02010600030101010101" pitchFamily="2" charset="-122"/>
                <a:ea typeface="宋体" panose="02010600030101010101" pitchFamily="2" charset="-122"/>
              </a:rPr>
              <a:t> </a:t>
            </a:r>
            <a:r>
              <a:rPr lang="zh-CN" altLang="zh-CN" sz="2000" b="1" dirty="0">
                <a:latin typeface="宋体" panose="02010600030101010101" pitchFamily="2" charset="-122"/>
                <a:ea typeface="宋体" panose="02010600030101010101" pitchFamily="2" charset="-122"/>
              </a:rPr>
              <a:t> </a:t>
            </a:r>
            <a:r>
              <a:rPr lang="zh-CN" altLang="zh-CN" sz="2000" dirty="0">
                <a:latin typeface="宋体" panose="02010600030101010101" pitchFamily="2" charset="-122"/>
                <a:ea typeface="宋体" panose="02010600030101010101" pitchFamily="2" charset="-122"/>
              </a:rPr>
              <a:t>系统测试工程组的技术负责人需要收集一些事实数据并且执行一些准备活动。</a:t>
            </a:r>
            <a:endParaRPr lang="zh-CN" altLang="zh-CN" sz="2000" dirty="0">
              <a:latin typeface="宋体" panose="02010600030101010101" pitchFamily="2" charset="-122"/>
              <a:ea typeface="宋体" panose="02010600030101010101" pitchFamily="2" charset="-122"/>
            </a:endParaRPr>
          </a:p>
          <a:p>
            <a:pPr algn="just">
              <a:lnSpc>
                <a:spcPct val="150000"/>
              </a:lnSpc>
              <a:spcBef>
                <a:spcPts val="600"/>
              </a:spcBef>
            </a:pPr>
            <a:r>
              <a:rPr lang="zh-CN" altLang="zh-CN" sz="2000" b="1" dirty="0">
                <a:latin typeface="宋体" panose="02010600030101010101" pitchFamily="2" charset="-122"/>
                <a:ea typeface="宋体" panose="02010600030101010101" pitchFamily="2" charset="-122"/>
              </a:rPr>
              <a:t>  </a:t>
            </a:r>
            <a:r>
              <a:rPr lang="zh-CN" altLang="zh-CN" sz="2000" dirty="0">
                <a:latin typeface="宋体" panose="02010600030101010101" pitchFamily="2" charset="-122"/>
                <a:ea typeface="宋体" panose="02010600030101010101" pitchFamily="2" charset="-122"/>
              </a:rPr>
              <a:t>良好的事实数据收集过程：</a:t>
            </a:r>
            <a:endParaRPr lang="zh-CN" altLang="zh-CN" sz="2000" dirty="0">
              <a:latin typeface="宋体" panose="02010600030101010101" pitchFamily="2" charset="-122"/>
              <a:ea typeface="宋体" panose="02010600030101010101" pitchFamily="2" charset="-122"/>
            </a:endParaRPr>
          </a:p>
        </p:txBody>
      </p:sp>
      <p:sp>
        <p:nvSpPr>
          <p:cNvPr id="4" name="内容占位符 3"/>
          <p:cNvSpPr>
            <a:spLocks noGrp="1"/>
          </p:cNvSpPr>
          <p:nvPr>
            <p:ph idx="1"/>
          </p:nvPr>
        </p:nvSpPr>
        <p:spPr>
          <a:xfrm>
            <a:off x="1361440" y="2748915"/>
            <a:ext cx="6414135" cy="2086610"/>
          </a:xfrm>
        </p:spPr>
        <p:txBody>
          <a:bodyPr>
            <a:normAutofit/>
          </a:bodyPr>
          <a:p>
            <a:pPr algn="l" fontAlgn="auto">
              <a:lnSpc>
                <a:spcPct val="125000"/>
              </a:lnSpc>
              <a:spcBef>
                <a:spcPts val="0"/>
              </a:spcBef>
            </a:pPr>
            <a:r>
              <a:rPr lang="zh-CN" altLang="en-US" sz="2000"/>
              <a:t>评审系统需求和功能规范</a:t>
            </a:r>
            <a:endParaRPr lang="zh-CN" altLang="en-US" sz="2000"/>
          </a:p>
          <a:p>
            <a:pPr algn="l" fontAlgn="auto">
              <a:lnSpc>
                <a:spcPct val="125000"/>
              </a:lnSpc>
              <a:spcBef>
                <a:spcPts val="0"/>
              </a:spcBef>
            </a:pPr>
            <a:r>
              <a:rPr lang="zh-CN" altLang="en-US" sz="2000" dirty="0">
                <a:latin typeface="宋体" panose="02010600030101010101" pitchFamily="2" charset="-122"/>
                <a:ea typeface="宋体" panose="02010600030101010101" pitchFamily="2" charset="-122"/>
              </a:rPr>
              <a:t>参与评审过程，从而更好了解系统，以及收集与系统从开发环境移植到部署环境相关的潜在问题。</a:t>
            </a:r>
            <a:endParaRPr lang="zh-CN" altLang="en-US" sz="2000" dirty="0">
              <a:latin typeface="宋体" panose="02010600030101010101" pitchFamily="2" charset="-122"/>
              <a:ea typeface="宋体" panose="02010600030101010101" pitchFamily="2" charset="-122"/>
            </a:endParaRPr>
          </a:p>
          <a:p>
            <a:pPr algn="l" fontAlgn="auto">
              <a:lnSpc>
                <a:spcPct val="125000"/>
              </a:lnSpc>
              <a:spcBef>
                <a:spcPts val="0"/>
              </a:spcBef>
            </a:pPr>
            <a:r>
              <a:rPr lang="zh-CN" altLang="en-US" sz="2000" dirty="0">
                <a:latin typeface="宋体" panose="02010600030101010101" pitchFamily="2" charset="-122"/>
                <a:ea typeface="宋体" panose="02010600030101010101" pitchFamily="2" charset="-122"/>
              </a:rPr>
              <a:t>将相关人员的发现通过文档记录下来</a:t>
            </a:r>
            <a:endParaRPr lang="zh-CN" altLang="en-US" sz="2000" dirty="0">
              <a:latin typeface="宋体" panose="02010600030101010101" pitchFamily="2" charset="-122"/>
              <a:ea typeface="宋体" panose="02010600030101010101" pitchFamily="2" charset="-122"/>
            </a:endParaRPr>
          </a:p>
          <a:p>
            <a:pPr algn="l"/>
            <a:endParaRPr lang="zh-CN" altLang="en-US" sz="2000" dirty="0">
              <a:latin typeface="宋体" panose="02010600030101010101" pitchFamily="2" charset="-122"/>
              <a:ea typeface="宋体" panose="02010600030101010101" pitchFamily="2" charset="-122"/>
              <a:sym typeface="+mn-ea"/>
            </a:endParaRPr>
          </a:p>
          <a:p>
            <a:pPr algn="l"/>
            <a:endParaRPr lang="zh-CN" altLang="en-US" sz="2000"/>
          </a:p>
          <a:p>
            <a:pPr algn="l"/>
            <a:endParaRPr lang="zh-CN" altLang="en-US" sz="2000" b="1"/>
          </a:p>
        </p:txBody>
      </p:sp>
      <p:sp>
        <p:nvSpPr>
          <p:cNvPr id="2" name="文本框 1"/>
          <p:cNvSpPr txBox="1"/>
          <p:nvPr/>
        </p:nvSpPr>
        <p:spPr>
          <a:xfrm>
            <a:off x="916940" y="94615"/>
            <a:ext cx="2790825" cy="368300"/>
          </a:xfrm>
          <a:prstGeom prst="rect">
            <a:avLst/>
          </a:prstGeom>
          <a:noFill/>
        </p:spPr>
        <p:txBody>
          <a:bodyPr wrap="square" rtlCol="0">
            <a:spAutoFit/>
          </a:bodyPr>
          <a:p>
            <a:r>
              <a:rPr lang="zh-CN" altLang="en-US"/>
              <a:t>软件测试与质量保证</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测试环境</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874645" y="537210"/>
            <a:ext cx="3622040" cy="521970"/>
          </a:xfrm>
          <a:prstGeom prst="rect">
            <a:avLst/>
          </a:prstGeom>
          <a:noFill/>
        </p:spPr>
        <p:txBody>
          <a:bodyPr wrap="square" rtlCol="0">
            <a:spAutoFit/>
          </a:bodyPr>
          <a:p>
            <a:pPr algn="ctr"/>
            <a:r>
              <a:rPr lang="zh-CN" altLang="en-US" sz="2800" b="1" dirty="0">
                <a:sym typeface="+mn-ea"/>
              </a:rPr>
              <a:t>测试环境</a:t>
            </a:r>
            <a:endParaRPr lang="zh-CN" altLang="en-US" sz="2800" b="1" dirty="0">
              <a:sym typeface="+mn-ea"/>
            </a:endParaRPr>
          </a:p>
        </p:txBody>
      </p:sp>
      <p:sp>
        <p:nvSpPr>
          <p:cNvPr id="21521" name="TextBox 59"/>
          <p:cNvSpPr txBox="1"/>
          <p:nvPr/>
        </p:nvSpPr>
        <p:spPr>
          <a:xfrm>
            <a:off x="960120" y="1151255"/>
            <a:ext cx="5661660" cy="617855"/>
          </a:xfrm>
          <a:prstGeom prst="rect">
            <a:avLst/>
          </a:prstGeom>
          <a:noFill/>
          <a:ln w="9525">
            <a:noFill/>
          </a:ln>
        </p:spPr>
        <p:txBody>
          <a:bodyPr lIns="108000" rIns="108000" anchor="ctr"/>
          <a:p>
            <a:pPr algn="just">
              <a:lnSpc>
                <a:spcPct val="150000"/>
              </a:lnSpc>
              <a:spcBef>
                <a:spcPts val="600"/>
              </a:spcBef>
            </a:pPr>
            <a:r>
              <a:rPr lang="zh-CN" altLang="zh-CN" sz="1400" b="1" dirty="0">
                <a:solidFill>
                  <a:srgbClr val="7F7F7F"/>
                </a:solidFill>
                <a:latin typeface="宋体" panose="02010600030101010101" pitchFamily="2" charset="-122"/>
                <a:ea typeface="宋体" panose="02010600030101010101" pitchFamily="2" charset="-122"/>
              </a:rPr>
              <a:t> </a:t>
            </a:r>
            <a:r>
              <a:rPr lang="zh-CN" altLang="zh-CN" sz="2400" b="1" dirty="0">
                <a:latin typeface="宋体" panose="02010600030101010101" pitchFamily="2" charset="-122"/>
                <a:ea typeface="宋体" panose="02010600030101010101" pitchFamily="2" charset="-122"/>
              </a:rPr>
              <a:t> </a:t>
            </a:r>
            <a:r>
              <a:rPr lang="zh-CN" altLang="zh-CN" sz="2000" b="1" dirty="0">
                <a:latin typeface="宋体" panose="02010600030101010101" pitchFamily="2" charset="-122"/>
                <a:ea typeface="宋体" panose="02010600030101010101" pitchFamily="2" charset="-122"/>
              </a:rPr>
              <a:t> 有助于系统测试台的开发实施的准备活动：</a:t>
            </a:r>
            <a:endParaRPr lang="zh-CN" altLang="zh-CN" sz="2000" b="1" dirty="0">
              <a:latin typeface="宋体" panose="02010600030101010101" pitchFamily="2" charset="-122"/>
              <a:ea typeface="宋体" panose="02010600030101010101" pitchFamily="2" charset="-122"/>
            </a:endParaRPr>
          </a:p>
        </p:txBody>
      </p:sp>
      <p:sp>
        <p:nvSpPr>
          <p:cNvPr id="4" name="内容占位符 3"/>
          <p:cNvSpPr>
            <a:spLocks noGrp="1"/>
          </p:cNvSpPr>
          <p:nvPr>
            <p:ph idx="1"/>
          </p:nvPr>
        </p:nvSpPr>
        <p:spPr>
          <a:xfrm>
            <a:off x="1245870" y="1769110"/>
            <a:ext cx="7091045" cy="3881120"/>
          </a:xfrm>
        </p:spPr>
        <p:txBody>
          <a:bodyPr>
            <a:normAutofit fontScale="70000"/>
          </a:bodyPr>
          <a:p>
            <a:pPr algn="l"/>
            <a:r>
              <a:rPr lang="zh-CN" altLang="en-US" sz="2400"/>
              <a:t>获得关于客户部署架构的信息，包括硬件 、软件和他们的制造商。</a:t>
            </a:r>
            <a:endParaRPr lang="zh-CN" altLang="en-US" sz="2400"/>
          </a:p>
          <a:p>
            <a:pPr algn="l"/>
            <a:r>
              <a:rPr lang="zh-CN" altLang="en-US" sz="2400" dirty="0">
                <a:latin typeface="宋体" panose="02010600030101010101" pitchFamily="2" charset="-122"/>
                <a:ea typeface="宋体" panose="02010600030101010101" pitchFamily="2" charset="-122"/>
              </a:rPr>
              <a:t>获得能与被测系统集成的第三方产品列表。</a:t>
            </a:r>
            <a:endParaRPr lang="zh-CN" altLang="en-US" sz="2400" dirty="0">
              <a:latin typeface="宋体" panose="02010600030101010101" pitchFamily="2" charset="-122"/>
              <a:ea typeface="宋体" panose="02010600030101010101" pitchFamily="2" charset="-122"/>
            </a:endParaRPr>
          </a:p>
          <a:p>
            <a:pPr algn="l"/>
            <a:r>
              <a:rPr lang="zh-CN" altLang="en-US" sz="2400" dirty="0">
                <a:latin typeface="宋体" panose="02010600030101010101" pitchFamily="2" charset="-122"/>
                <a:ea typeface="宋体" panose="02010600030101010101" pitchFamily="2" charset="-122"/>
              </a:rPr>
              <a:t>列出将用于监测、模拟和(或)产生实际传输量的第三方测试工具。</a:t>
            </a:r>
            <a:endParaRPr lang="zh-CN" altLang="en-US" sz="2400" dirty="0">
              <a:latin typeface="宋体" panose="02010600030101010101" pitchFamily="2" charset="-122"/>
              <a:ea typeface="宋体" panose="02010600030101010101" pitchFamily="2" charset="-122"/>
            </a:endParaRPr>
          </a:p>
          <a:p>
            <a:pPr algn="l"/>
            <a:r>
              <a:rPr lang="zh-CN" altLang="en-US" sz="2400" dirty="0">
                <a:latin typeface="宋体" panose="02010600030101010101" pitchFamily="2" charset="-122"/>
                <a:ea typeface="宋体" panose="02010600030101010101" pitchFamily="2" charset="-122"/>
              </a:rPr>
              <a:t>鉴别第三方软件工具在许可证允许的情况下使用。</a:t>
            </a:r>
            <a:endParaRPr lang="zh-CN" altLang="en-US" sz="2400" dirty="0">
              <a:latin typeface="宋体" panose="02010600030101010101" pitchFamily="2" charset="-122"/>
              <a:ea typeface="宋体" panose="02010600030101010101" pitchFamily="2" charset="-122"/>
            </a:endParaRPr>
          </a:p>
          <a:p>
            <a:pPr algn="l"/>
            <a:r>
              <a:rPr lang="zh-CN" altLang="en-US" sz="2400" dirty="0">
                <a:latin typeface="宋体" panose="02010600030101010101" pitchFamily="2" charset="-122"/>
                <a:ea typeface="宋体" panose="02010600030101010101" pitchFamily="2" charset="-122"/>
              </a:rPr>
              <a:t>鉴别硬件设备， 它必须支持在需求目标或者测试目标中指定的特殊特征，例如高可用性和测试环境下的备份与恢复作业。</a:t>
            </a:r>
            <a:endParaRPr lang="zh-CN" altLang="en-US" sz="2400" dirty="0">
              <a:latin typeface="宋体" panose="02010600030101010101" pitchFamily="2" charset="-122"/>
              <a:ea typeface="宋体" panose="02010600030101010101" pitchFamily="2" charset="-122"/>
            </a:endParaRPr>
          </a:p>
          <a:p>
            <a:pPr algn="l"/>
            <a:r>
              <a:rPr lang="zh-CN" altLang="en-US" sz="2400" dirty="0">
                <a:latin typeface="宋体" panose="02010600030101010101" pitchFamily="2" charset="-122"/>
                <a:ea typeface="宋体" panose="02010600030101010101" pitchFamily="2" charset="-122"/>
              </a:rPr>
              <a:t>如果项目包含 新的硬件，则列出执行系统测试的硬件副本的数量。</a:t>
            </a:r>
            <a:endParaRPr lang="zh-CN" altLang="en-US" sz="2400" dirty="0">
              <a:latin typeface="宋体" panose="02010600030101010101" pitchFamily="2" charset="-122"/>
              <a:ea typeface="宋体" panose="02010600030101010101" pitchFamily="2" charset="-122"/>
            </a:endParaRPr>
          </a:p>
          <a:p>
            <a:pPr algn="l"/>
            <a:r>
              <a:rPr lang="zh-CN" altLang="en-US" sz="2400" dirty="0">
                <a:latin typeface="宋体" panose="02010600030101010101" pitchFamily="2" charset="-122"/>
                <a:ea typeface="宋体" panose="02010600030101010101" pitchFamily="2" charset="-122"/>
              </a:rPr>
              <a:t>分析功能、性能、压力、负载和可h展性测试目标，以鉴别需要支持这些测试的测试环境因素。</a:t>
            </a:r>
            <a:endParaRPr lang="zh-CN" altLang="en-US" sz="2400" dirty="0">
              <a:latin typeface="宋体" panose="02010600030101010101" pitchFamily="2" charset="-122"/>
              <a:ea typeface="宋体" panose="02010600030101010101" pitchFamily="2" charset="-122"/>
            </a:endParaRPr>
          </a:p>
          <a:p>
            <a:pPr algn="l"/>
            <a:r>
              <a:rPr lang="zh-CN" altLang="en-US" sz="2400" dirty="0">
                <a:latin typeface="宋体" panose="02010600030101010101" pitchFamily="2" charset="-122"/>
                <a:ea typeface="宋体" panose="02010600030101010101" pitchFamily="2" charset="-122"/>
              </a:rPr>
              <a:t>监别测试环境的安全需求。</a:t>
            </a:r>
            <a:endParaRPr lang="zh-CN" altLang="en-US" sz="2400" dirty="0">
              <a:latin typeface="宋体" panose="02010600030101010101" pitchFamily="2" charset="-122"/>
              <a:ea typeface="宋体" panose="02010600030101010101" pitchFamily="2" charset="-122"/>
            </a:endParaRPr>
          </a:p>
          <a:p>
            <a:pPr algn="l"/>
            <a:endParaRPr lang="zh-CN" altLang="en-US" sz="2400" dirty="0">
              <a:latin typeface="宋体" panose="02010600030101010101" pitchFamily="2" charset="-122"/>
              <a:ea typeface="宋体" panose="02010600030101010101" pitchFamily="2" charset="-122"/>
            </a:endParaRPr>
          </a:p>
          <a:p>
            <a:pPr algn="l"/>
            <a:endParaRPr lang="zh-CN" altLang="en-US" sz="2000" b="1"/>
          </a:p>
          <a:p>
            <a:pPr algn="l"/>
            <a:endParaRPr lang="zh-CN" altLang="en-US" sz="2000" b="1"/>
          </a:p>
        </p:txBody>
      </p:sp>
      <p:sp>
        <p:nvSpPr>
          <p:cNvPr id="2" name="文本框 1"/>
          <p:cNvSpPr txBox="1"/>
          <p:nvPr/>
        </p:nvSpPr>
        <p:spPr>
          <a:xfrm>
            <a:off x="928370" y="73660"/>
            <a:ext cx="2491740" cy="368300"/>
          </a:xfrm>
          <a:prstGeom prst="rect">
            <a:avLst/>
          </a:prstGeom>
          <a:noFill/>
        </p:spPr>
        <p:txBody>
          <a:bodyPr wrap="square" rtlCol="0">
            <a:spAutoFit/>
          </a:bodyPr>
          <a:p>
            <a:r>
              <a:rPr lang="zh-CN" altLang="en-US"/>
              <a:t>软件测试与质量保证</a:t>
            </a:r>
            <a:endParaRPr lang="zh-CN" alt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 name="内容占位符 3"/>
          <p:cNvSpPr>
            <a:spLocks noGrp="1"/>
          </p:cNvSpPr>
          <p:nvPr>
            <p:ph idx="1"/>
          </p:nvPr>
        </p:nvSpPr>
        <p:spPr>
          <a:xfrm>
            <a:off x="971550" y="1462405"/>
            <a:ext cx="5036820" cy="3361055"/>
          </a:xfrm>
        </p:spPr>
        <p:txBody>
          <a:bodyPr>
            <a:normAutofit fontScale="90000"/>
          </a:bodyPr>
          <a:p>
            <a:pPr marL="0" indent="0" algn="l" fontAlgn="auto">
              <a:lnSpc>
                <a:spcPct val="125000"/>
              </a:lnSpc>
              <a:spcBef>
                <a:spcPts val="0"/>
              </a:spcBef>
              <a:buNone/>
            </a:pPr>
            <a:r>
              <a:rPr lang="en-US" altLang="zh-CN" sz="2000" b="1"/>
              <a:t>1  </a:t>
            </a:r>
            <a:r>
              <a:rPr lang="zh-CN" altLang="en-US" sz="2000" b="1"/>
              <a:t>系统调试计划的结构</a:t>
            </a:r>
            <a:endParaRPr lang="zh-CN" altLang="en-US" sz="2000" b="1"/>
          </a:p>
          <a:p>
            <a:pPr marL="0" indent="0" algn="l" fontAlgn="auto">
              <a:lnSpc>
                <a:spcPct val="125000"/>
              </a:lnSpc>
              <a:spcBef>
                <a:spcPts val="0"/>
              </a:spcBef>
              <a:buNone/>
            </a:pPr>
            <a:r>
              <a:rPr lang="en-US" altLang="zh-CN" sz="2000" b="1"/>
              <a:t>2  </a:t>
            </a:r>
            <a:r>
              <a:rPr lang="zh-CN" altLang="en-US" sz="2000" b="1"/>
              <a:t>导言与特征描述</a:t>
            </a:r>
            <a:endParaRPr lang="zh-CN" altLang="en-US" sz="2000" b="1"/>
          </a:p>
          <a:p>
            <a:pPr marL="0" indent="0" algn="l" fontAlgn="auto">
              <a:lnSpc>
                <a:spcPct val="125000"/>
              </a:lnSpc>
              <a:spcBef>
                <a:spcPts val="0"/>
              </a:spcBef>
              <a:buNone/>
            </a:pPr>
            <a:r>
              <a:rPr lang="en-US" altLang="zh-CN" sz="2000" b="1" dirty="0">
                <a:latin typeface="宋体" panose="02010600030101010101" pitchFamily="2" charset="-122"/>
                <a:ea typeface="宋体" panose="02010600030101010101" pitchFamily="2" charset="-122"/>
                <a:sym typeface="+mn-ea"/>
              </a:rPr>
              <a:t>3 </a:t>
            </a:r>
            <a:r>
              <a:rPr lang="zh-CN" altLang="en-US" sz="2000" b="1" dirty="0">
                <a:latin typeface="宋体" panose="02010600030101010101" pitchFamily="2" charset="-122"/>
                <a:ea typeface="宋体" panose="02010600030101010101" pitchFamily="2" charset="-122"/>
                <a:sym typeface="+mn-ea"/>
              </a:rPr>
              <a:t>假设前提</a:t>
            </a:r>
            <a:endParaRPr lang="zh-CN" altLang="en-US" sz="2000" b="1" dirty="0">
              <a:latin typeface="宋体" panose="02010600030101010101" pitchFamily="2" charset="-122"/>
              <a:ea typeface="宋体" panose="02010600030101010101" pitchFamily="2" charset="-122"/>
            </a:endParaRPr>
          </a:p>
          <a:p>
            <a:pPr marL="0" indent="0" algn="l" fontAlgn="auto">
              <a:lnSpc>
                <a:spcPct val="125000"/>
              </a:lnSpc>
              <a:spcBef>
                <a:spcPts val="0"/>
              </a:spcBef>
              <a:buNone/>
            </a:pPr>
            <a:r>
              <a:rPr lang="en-US" altLang="zh-CN" sz="2000" b="1" dirty="0">
                <a:latin typeface="宋体" panose="02010600030101010101" pitchFamily="2" charset="-122"/>
                <a:ea typeface="宋体" panose="02010600030101010101" pitchFamily="2" charset="-122"/>
                <a:sym typeface="+mn-ea"/>
              </a:rPr>
              <a:t>4 </a:t>
            </a:r>
            <a:r>
              <a:rPr lang="zh-CN" altLang="en-US" sz="2000" b="1" dirty="0">
                <a:latin typeface="宋体" panose="02010600030101010101" pitchFamily="2" charset="-122"/>
                <a:ea typeface="宋体" panose="02010600030101010101" pitchFamily="2" charset="-122"/>
                <a:sym typeface="+mn-ea"/>
              </a:rPr>
              <a:t>测试方法</a:t>
            </a:r>
            <a:endParaRPr lang="zh-CN" altLang="en-US" sz="2000" b="1" dirty="0">
              <a:latin typeface="宋体" panose="02010600030101010101" pitchFamily="2" charset="-122"/>
              <a:ea typeface="宋体" panose="02010600030101010101" pitchFamily="2" charset="-122"/>
            </a:endParaRPr>
          </a:p>
          <a:p>
            <a:pPr marL="0" indent="0" algn="l" fontAlgn="auto">
              <a:lnSpc>
                <a:spcPct val="125000"/>
              </a:lnSpc>
              <a:spcBef>
                <a:spcPts val="0"/>
              </a:spcBef>
              <a:buNone/>
            </a:pPr>
            <a:r>
              <a:rPr lang="en-US" altLang="zh-CN" sz="2000" b="1" dirty="0">
                <a:latin typeface="宋体" panose="02010600030101010101" pitchFamily="2" charset="-122"/>
                <a:ea typeface="宋体" panose="02010600030101010101" pitchFamily="2" charset="-122"/>
                <a:sym typeface="+mn-ea"/>
              </a:rPr>
              <a:t>5 </a:t>
            </a:r>
            <a:r>
              <a:rPr lang="zh-CN" altLang="en-US" sz="2000" b="1" dirty="0">
                <a:latin typeface="宋体" panose="02010600030101010101" pitchFamily="2" charset="-122"/>
                <a:ea typeface="宋体" panose="02010600030101010101" pitchFamily="2" charset="-122"/>
                <a:sym typeface="+mn-ea"/>
              </a:rPr>
              <a:t>测试套件结构</a:t>
            </a:r>
            <a:endParaRPr lang="zh-CN" altLang="en-US" sz="2000" b="1" dirty="0">
              <a:latin typeface="宋体" panose="02010600030101010101" pitchFamily="2" charset="-122"/>
              <a:ea typeface="宋体" panose="02010600030101010101" pitchFamily="2" charset="-122"/>
              <a:sym typeface="+mn-ea"/>
            </a:endParaRPr>
          </a:p>
          <a:p>
            <a:pPr marL="0" indent="0" algn="l" fontAlgn="auto">
              <a:lnSpc>
                <a:spcPct val="125000"/>
              </a:lnSpc>
              <a:spcBef>
                <a:spcPts val="0"/>
              </a:spcBef>
              <a:buNone/>
            </a:pPr>
            <a:r>
              <a:rPr lang="en-US" altLang="zh-CN" sz="2000" b="1" dirty="0">
                <a:latin typeface="宋体" panose="02010600030101010101" pitchFamily="2" charset="-122"/>
                <a:ea typeface="宋体" panose="02010600030101010101" pitchFamily="2" charset="-122"/>
                <a:sym typeface="+mn-ea"/>
              </a:rPr>
              <a:t>6 </a:t>
            </a:r>
            <a:r>
              <a:rPr lang="zh-CN" altLang="en-US" sz="2000" b="1" dirty="0">
                <a:latin typeface="宋体" panose="02010600030101010101" pitchFamily="2" charset="-122"/>
                <a:ea typeface="宋体" panose="02010600030101010101" pitchFamily="2" charset="-122"/>
                <a:sym typeface="+mn-ea"/>
              </a:rPr>
              <a:t>测试环境</a:t>
            </a:r>
            <a:endParaRPr lang="zh-CN" altLang="en-US" sz="2000" b="1" dirty="0">
              <a:latin typeface="宋体" panose="02010600030101010101" pitchFamily="2" charset="-122"/>
              <a:ea typeface="宋体" panose="02010600030101010101" pitchFamily="2" charset="-122"/>
              <a:sym typeface="+mn-ea"/>
            </a:endParaRPr>
          </a:p>
          <a:p>
            <a:pPr marL="0" indent="0" algn="l" fontAlgn="auto">
              <a:lnSpc>
                <a:spcPct val="125000"/>
              </a:lnSpc>
              <a:spcBef>
                <a:spcPts val="0"/>
              </a:spcBef>
              <a:buNone/>
            </a:pPr>
            <a:r>
              <a:rPr lang="en-US" altLang="zh-CN" sz="2000" b="1" dirty="0">
                <a:latin typeface="宋体" panose="02010600030101010101" pitchFamily="2" charset="-122"/>
                <a:ea typeface="宋体" panose="02010600030101010101" pitchFamily="2" charset="-122"/>
                <a:sym typeface="+mn-ea"/>
              </a:rPr>
              <a:t>7 </a:t>
            </a:r>
            <a:r>
              <a:rPr lang="zh-CN" altLang="en-US" sz="2000" b="1" dirty="0">
                <a:latin typeface="宋体" panose="02010600030101010101" pitchFamily="2" charset="-122"/>
                <a:ea typeface="宋体" panose="02010600030101010101" pitchFamily="2" charset="-122"/>
                <a:sym typeface="+mn-ea"/>
              </a:rPr>
              <a:t>测试执行策略</a:t>
            </a:r>
            <a:endParaRPr lang="zh-CN" altLang="en-US" sz="2000" b="1" dirty="0">
              <a:latin typeface="宋体" panose="02010600030101010101" pitchFamily="2" charset="-122"/>
              <a:ea typeface="宋体" panose="02010600030101010101" pitchFamily="2" charset="-122"/>
              <a:sym typeface="+mn-ea"/>
            </a:endParaRPr>
          </a:p>
          <a:p>
            <a:pPr marL="0" indent="0" algn="l" fontAlgn="auto">
              <a:lnSpc>
                <a:spcPct val="125000"/>
              </a:lnSpc>
              <a:spcBef>
                <a:spcPts val="0"/>
              </a:spcBef>
              <a:buNone/>
            </a:pPr>
            <a:r>
              <a:rPr lang="en-US" altLang="zh-CN" sz="2000" b="1" dirty="0">
                <a:latin typeface="宋体" panose="02010600030101010101" pitchFamily="2" charset="-122"/>
                <a:ea typeface="宋体" panose="02010600030101010101" pitchFamily="2" charset="-122"/>
                <a:sym typeface="+mn-ea"/>
              </a:rPr>
              <a:t>8 </a:t>
            </a:r>
            <a:r>
              <a:rPr lang="zh-CN" altLang="en-US" sz="2000" b="1" dirty="0">
                <a:latin typeface="宋体" panose="02010600030101010101" pitchFamily="2" charset="-122"/>
                <a:ea typeface="宋体" panose="02010600030101010101" pitchFamily="2" charset="-122"/>
                <a:sym typeface="+mn-ea"/>
              </a:rPr>
              <a:t>测试工作量估计</a:t>
            </a:r>
            <a:endParaRPr lang="zh-CN" altLang="en-US" sz="2000" b="1" dirty="0">
              <a:latin typeface="宋体" panose="02010600030101010101" pitchFamily="2" charset="-122"/>
              <a:ea typeface="宋体" panose="02010600030101010101" pitchFamily="2" charset="-122"/>
              <a:sym typeface="+mn-ea"/>
            </a:endParaRPr>
          </a:p>
          <a:p>
            <a:pPr marL="0" indent="0" algn="l" fontAlgn="auto">
              <a:lnSpc>
                <a:spcPct val="125000"/>
              </a:lnSpc>
              <a:spcBef>
                <a:spcPts val="0"/>
              </a:spcBef>
              <a:buNone/>
            </a:pPr>
            <a:r>
              <a:rPr lang="en-US" altLang="zh-CN" sz="2000" b="1" dirty="0">
                <a:latin typeface="宋体" panose="02010600030101010101" pitchFamily="2" charset="-122"/>
                <a:ea typeface="宋体" panose="02010600030101010101" pitchFamily="2" charset="-122"/>
                <a:sym typeface="+mn-ea"/>
              </a:rPr>
              <a:t>9 </a:t>
            </a:r>
            <a:r>
              <a:rPr lang="zh-CN" altLang="en-US" sz="2000" b="1" dirty="0">
                <a:latin typeface="宋体" panose="02010600030101010101" pitchFamily="2" charset="-122"/>
                <a:ea typeface="宋体" panose="02010600030101010101" pitchFamily="2" charset="-122"/>
                <a:sym typeface="+mn-ea"/>
              </a:rPr>
              <a:t>安全进度与测试里程碑</a:t>
            </a:r>
            <a:endParaRPr lang="zh-CN" altLang="en-US" sz="2000" b="1" dirty="0">
              <a:latin typeface="宋体" panose="02010600030101010101" pitchFamily="2" charset="-122"/>
              <a:ea typeface="宋体" panose="02010600030101010101" pitchFamily="2" charset="-122"/>
              <a:sym typeface="+mn-ea"/>
            </a:endParaRPr>
          </a:p>
          <a:p>
            <a:pPr algn="l"/>
            <a:endParaRPr lang="zh-CN" altLang="en-US" sz="2000" b="1"/>
          </a:p>
          <a:p>
            <a:pPr algn="l"/>
            <a:endParaRPr lang="zh-CN" altLang="en-US" sz="2000" b="1"/>
          </a:p>
        </p:txBody>
      </p:sp>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322320" y="686435"/>
            <a:ext cx="2211070" cy="706755"/>
          </a:xfrm>
          <a:prstGeom prst="rect">
            <a:avLst/>
          </a:prstGeom>
          <a:noFill/>
        </p:spPr>
        <p:txBody>
          <a:bodyPr wrap="square" rtlCol="0">
            <a:spAutoFit/>
          </a:bodyPr>
          <a:p>
            <a:pPr algn="ctr"/>
            <a:r>
              <a:rPr lang="zh-CN" altLang="en-US" sz="4000" b="1"/>
              <a:t>目录</a:t>
            </a:r>
            <a:endParaRPr lang="zh-CN" altLang="en-US" sz="4000" b="1"/>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048653" name="椭圆 2"/>
          <p:cNvSpPr/>
          <p:nvPr/>
        </p:nvSpPr>
        <p:spPr>
          <a:xfrm>
            <a:off x="3159760" y="1102360"/>
            <a:ext cx="2856865" cy="2881630"/>
          </a:xfrm>
          <a:prstGeom prst="ellipse">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54" name="文本框 6"/>
          <p:cNvSpPr txBox="1"/>
          <p:nvPr/>
        </p:nvSpPr>
        <p:spPr>
          <a:xfrm>
            <a:off x="3203003" y="1874199"/>
            <a:ext cx="2884067" cy="1337945"/>
          </a:xfrm>
          <a:prstGeom prst="rect">
            <a:avLst/>
          </a:prstGeom>
          <a:noFill/>
        </p:spPr>
        <p:txBody>
          <a:bodyPr wrap="square" rtlCol="0">
            <a:spAutoFit/>
          </a:bodyPr>
          <a:lstStyle/>
          <a:p>
            <a:pPr algn="ctr"/>
            <a:r>
              <a:rPr lang="en-US" altLang="zh-CN" sz="2700" b="1" spc="300" smtClean="0">
                <a:solidFill>
                  <a:schemeClr val="bg1"/>
                </a:solidFill>
                <a:latin typeface="微软雅黑" panose="020B0503020204020204" charset="-122"/>
                <a:ea typeface="微软雅黑" panose="020B0503020204020204" charset="-122"/>
              </a:rPr>
              <a:t>12.8</a:t>
            </a:r>
            <a:endParaRPr lang="en-US" altLang="zh-CN" sz="2700" b="1" spc="300" smtClean="0">
              <a:solidFill>
                <a:schemeClr val="bg1"/>
              </a:solidFill>
              <a:latin typeface="微软雅黑" panose="020B0503020204020204" charset="-122"/>
              <a:ea typeface="微软雅黑" panose="020B0503020204020204" charset="-122"/>
            </a:endParaRPr>
          </a:p>
          <a:p>
            <a:pPr algn="ctr"/>
            <a:r>
              <a:rPr lang="zh-CN" altLang="en-US" sz="2700" b="1" spc="300" smtClean="0">
                <a:solidFill>
                  <a:schemeClr val="bg1"/>
                </a:solidFill>
                <a:latin typeface="微软雅黑" panose="020B0503020204020204" charset="-122"/>
                <a:ea typeface="微软雅黑" panose="020B0503020204020204" charset="-122"/>
              </a:rPr>
              <a:t>测试工作量</a:t>
            </a:r>
            <a:endParaRPr lang="en-US" altLang="zh-CN" sz="2700" b="1" spc="300" smtClean="0">
              <a:solidFill>
                <a:schemeClr val="bg1"/>
              </a:solidFill>
              <a:latin typeface="微软雅黑" panose="020B0503020204020204" charset="-122"/>
              <a:ea typeface="微软雅黑" panose="020B0503020204020204" charset="-122"/>
            </a:endParaRPr>
          </a:p>
          <a:p>
            <a:pPr algn="ctr"/>
            <a:r>
              <a:rPr lang="zh-CN" altLang="en-US" sz="2700" b="1" spc="300" smtClean="0">
                <a:solidFill>
                  <a:schemeClr val="bg1"/>
                </a:solidFill>
                <a:latin typeface="微软雅黑" panose="020B0503020204020204" charset="-122"/>
                <a:ea typeface="微软雅黑" panose="020B0503020204020204" charset="-122"/>
              </a:rPr>
              <a:t>估计</a:t>
            </a:r>
            <a:endParaRPr lang="en-US" altLang="zh-CN" sz="2700" b="1" spc="300" dirty="0" smtClean="0">
              <a:solidFill>
                <a:schemeClr val="bg1"/>
              </a:solidFill>
              <a:latin typeface="微软雅黑" panose="020B0503020204020204" charset="-122"/>
              <a:ea typeface="微软雅黑" panose="020B0503020204020204" charset="-122"/>
            </a:endParaRPr>
          </a:p>
        </p:txBody>
      </p:sp>
      <p:sp>
        <p:nvSpPr>
          <p:cNvPr id="1048655" name="椭圆 9"/>
          <p:cNvSpPr/>
          <p:nvPr/>
        </p:nvSpPr>
        <p:spPr>
          <a:xfrm>
            <a:off x="915708" y="3675929"/>
            <a:ext cx="150019" cy="18969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56" name="椭圆 11"/>
          <p:cNvSpPr/>
          <p:nvPr/>
        </p:nvSpPr>
        <p:spPr>
          <a:xfrm>
            <a:off x="1320758" y="3090375"/>
            <a:ext cx="388460" cy="38846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57" name="椭圆 12"/>
          <p:cNvSpPr/>
          <p:nvPr/>
        </p:nvSpPr>
        <p:spPr>
          <a:xfrm>
            <a:off x="2387557" y="2891545"/>
            <a:ext cx="483409" cy="48340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58" name="椭圆 13"/>
          <p:cNvSpPr/>
          <p:nvPr/>
        </p:nvSpPr>
        <p:spPr>
          <a:xfrm>
            <a:off x="495189" y="2082095"/>
            <a:ext cx="160100" cy="160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59" name="椭圆 14"/>
          <p:cNvSpPr/>
          <p:nvPr/>
        </p:nvSpPr>
        <p:spPr>
          <a:xfrm>
            <a:off x="2146113" y="2132920"/>
            <a:ext cx="356221" cy="35622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0" name="椭圆 15"/>
          <p:cNvSpPr/>
          <p:nvPr/>
        </p:nvSpPr>
        <p:spPr>
          <a:xfrm>
            <a:off x="1709218" y="1699269"/>
            <a:ext cx="267453" cy="26745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1" name="椭圆 16"/>
          <p:cNvSpPr/>
          <p:nvPr/>
        </p:nvSpPr>
        <p:spPr>
          <a:xfrm>
            <a:off x="6087242" y="2641543"/>
            <a:ext cx="165932" cy="16593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2" name="椭圆 17"/>
          <p:cNvSpPr/>
          <p:nvPr/>
        </p:nvSpPr>
        <p:spPr>
          <a:xfrm>
            <a:off x="7335435" y="1219157"/>
            <a:ext cx="480112" cy="4801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3" name="椭圆 18"/>
          <p:cNvSpPr/>
          <p:nvPr/>
        </p:nvSpPr>
        <p:spPr>
          <a:xfrm>
            <a:off x="5596373" y="3979714"/>
            <a:ext cx="237818" cy="23781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4" name="椭圆 19"/>
          <p:cNvSpPr/>
          <p:nvPr/>
        </p:nvSpPr>
        <p:spPr>
          <a:xfrm flipH="1" flipV="1">
            <a:off x="5393991" y="3489918"/>
            <a:ext cx="237549" cy="2562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5" name="椭圆 20"/>
          <p:cNvSpPr/>
          <p:nvPr/>
        </p:nvSpPr>
        <p:spPr>
          <a:xfrm>
            <a:off x="6702862" y="1907693"/>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6" name="椭圆 21"/>
          <p:cNvSpPr/>
          <p:nvPr/>
        </p:nvSpPr>
        <p:spPr>
          <a:xfrm>
            <a:off x="6313298" y="3007625"/>
            <a:ext cx="622690" cy="62269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7" name="椭圆 22"/>
          <p:cNvSpPr/>
          <p:nvPr/>
        </p:nvSpPr>
        <p:spPr>
          <a:xfrm>
            <a:off x="6452579" y="927449"/>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8" name="椭圆 23"/>
          <p:cNvSpPr/>
          <p:nvPr/>
        </p:nvSpPr>
        <p:spPr>
          <a:xfrm>
            <a:off x="7736521" y="2878091"/>
            <a:ext cx="311345" cy="31134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8669" name="椭圆 24"/>
          <p:cNvSpPr/>
          <p:nvPr/>
        </p:nvSpPr>
        <p:spPr>
          <a:xfrm flipH="1">
            <a:off x="6923030" y="3865624"/>
            <a:ext cx="364687" cy="3646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3145734" name="直接连接符 26"/>
          <p:cNvCxnSpPr/>
          <p:nvPr/>
        </p:nvCxnSpPr>
        <p:spPr>
          <a:xfrm flipH="1">
            <a:off x="5057752" y="378155"/>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5" name="直接连接符 27"/>
          <p:cNvCxnSpPr/>
          <p:nvPr/>
        </p:nvCxnSpPr>
        <p:spPr>
          <a:xfrm flipH="1">
            <a:off x="5753055" y="184214"/>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6" name="直接连接符 28"/>
          <p:cNvCxnSpPr/>
          <p:nvPr/>
        </p:nvCxnSpPr>
        <p:spPr>
          <a:xfrm flipH="1">
            <a:off x="2497698" y="4106682"/>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7" name="直接连接符 29"/>
          <p:cNvCxnSpPr/>
          <p:nvPr/>
        </p:nvCxnSpPr>
        <p:spPr>
          <a:xfrm flipH="1">
            <a:off x="5377504" y="1275951"/>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8" name="直接连接符 31"/>
          <p:cNvCxnSpPr/>
          <p:nvPr/>
        </p:nvCxnSpPr>
        <p:spPr>
          <a:xfrm flipH="1">
            <a:off x="3298174" y="3853493"/>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9" name="直接连接符 33"/>
          <p:cNvCxnSpPr/>
          <p:nvPr/>
        </p:nvCxnSpPr>
        <p:spPr>
          <a:xfrm flipH="1">
            <a:off x="2978422" y="3230446"/>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标题 2"/>
          <p:cNvSpPr>
            <a:spLocks noGrp="1"/>
          </p:cNvSpPr>
          <p:nvPr>
            <p:ph type="title"/>
          </p:nvPr>
        </p:nvSpPr>
        <p:spPr>
          <a:xfrm>
            <a:off x="457200" y="509905"/>
            <a:ext cx="8229600" cy="624840"/>
          </a:xfrm>
        </p:spPr>
        <p:txBody>
          <a:bodyPr>
            <a:normAutofit fontScale="90000"/>
          </a:bodyPr>
          <a:lstStyle/>
          <a:p>
            <a:pPr algn="l"/>
            <a:r>
              <a:rPr lang="zh-CN" altLang="en-US" smtClean="0"/>
              <a:t>测试工作量估计</a:t>
            </a:r>
            <a:endParaRPr lang="zh-CN" altLang="en-US"/>
          </a:p>
        </p:txBody>
      </p: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AutoShape 4"/>
          <p:cNvSpPr/>
          <p:nvPr/>
        </p:nvSpPr>
        <p:spPr bwMode="auto">
          <a:xfrm>
            <a:off x="3707904" y="2139702"/>
            <a:ext cx="403225" cy="904875"/>
          </a:xfrm>
          <a:prstGeom prst="leftBrace">
            <a:avLst>
              <a:gd name="adj1" fmla="val 18088"/>
              <a:gd name="adj2" fmla="val 50000"/>
            </a:avLst>
          </a:prstGeom>
          <a:noFill/>
          <a:ln w="9525">
            <a:solidFill>
              <a:schemeClr val="tx1"/>
            </a:solidFill>
            <a:round/>
          </a:ln>
          <a:extLst>
            <a:ext uri="{909E8E84-426E-40DD-AFC4-6F175D3DCCD1}">
              <a14:hiddenFill xmlns:a14="http://schemas.microsoft.com/office/drawing/2010/main">
                <a:solidFill>
                  <a:srgbClr val="FFFFFF"/>
                </a:solidFill>
              </a14:hiddenFill>
            </a:ext>
          </a:extLst>
        </p:spPr>
        <p:txBody>
          <a:bodyPr wrap="none" anchor="ct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endParaRPr lang="zh-CN" altLang="en-US"/>
          </a:p>
        </p:txBody>
      </p:sp>
      <p:sp>
        <p:nvSpPr>
          <p:cNvPr id="9" name="Text Box 5"/>
          <p:cNvSpPr txBox="1">
            <a:spLocks noChangeArrowheads="1"/>
          </p:cNvSpPr>
          <p:nvPr/>
        </p:nvSpPr>
        <p:spPr bwMode="auto">
          <a:xfrm>
            <a:off x="4225429" y="1960315"/>
            <a:ext cx="38274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a:t>一个人一天</a:t>
            </a:r>
            <a:r>
              <a:rPr lang="zh-CN" altLang="en-US" b="1"/>
              <a:t>创建</a:t>
            </a:r>
            <a:r>
              <a:rPr lang="zh-CN" altLang="en-US"/>
              <a:t>的测试用例数量</a:t>
            </a:r>
            <a:endParaRPr lang="zh-CN" altLang="en-US"/>
          </a:p>
        </p:txBody>
      </p:sp>
      <p:sp>
        <p:nvSpPr>
          <p:cNvPr id="10" name="Text Box 6"/>
          <p:cNvSpPr txBox="1">
            <a:spLocks noChangeArrowheads="1"/>
          </p:cNvSpPr>
          <p:nvPr/>
        </p:nvSpPr>
        <p:spPr bwMode="auto">
          <a:xfrm>
            <a:off x="4225429" y="2860427"/>
            <a:ext cx="38274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a:t>一个人一天</a:t>
            </a:r>
            <a:r>
              <a:rPr lang="zh-CN" altLang="en-US" b="1"/>
              <a:t>执行</a:t>
            </a:r>
            <a:r>
              <a:rPr lang="zh-CN" altLang="en-US"/>
              <a:t>的测试用例数量</a:t>
            </a:r>
            <a:endParaRPr lang="zh-CN" altLang="en-US"/>
          </a:p>
        </p:txBody>
      </p:sp>
      <p:sp>
        <p:nvSpPr>
          <p:cNvPr id="11" name="Text Box 7"/>
          <p:cNvSpPr txBox="1">
            <a:spLocks noChangeArrowheads="1"/>
          </p:cNvSpPr>
          <p:nvPr/>
        </p:nvSpPr>
        <p:spPr bwMode="auto">
          <a:xfrm>
            <a:off x="1255216" y="2365127"/>
            <a:ext cx="242887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a:t>工作量有以下两个主要组成部分：</a:t>
            </a:r>
            <a:endParaRPr lang="zh-CN" altLang="en-US"/>
          </a:p>
        </p:txBody>
      </p: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ym typeface="+mn-ea"/>
              </a:rPr>
              <a:t>测试工作量估计</a:t>
            </a:r>
            <a:endParaRPr lang="zh-CN" altLang="en-US" b="1"/>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ym typeface="+mn-ea"/>
              </a:rPr>
              <a:t>测试工作量估计</a:t>
            </a:r>
            <a:endParaRPr lang="zh-CN" altLang="en-US" b="1"/>
          </a:p>
        </p:txBody>
      </p:sp>
      <p:sp>
        <p:nvSpPr>
          <p:cNvPr id="18" name="AutoShape 8"/>
          <p:cNvSpPr/>
          <p:nvPr/>
        </p:nvSpPr>
        <p:spPr bwMode="auto">
          <a:xfrm>
            <a:off x="3211631" y="1627722"/>
            <a:ext cx="361950" cy="1405433"/>
          </a:xfrm>
          <a:prstGeom prst="leftBrace">
            <a:avLst>
              <a:gd name="adj1" fmla="val 25475"/>
              <a:gd name="adj2" fmla="val 50000"/>
            </a:avLst>
          </a:prstGeom>
          <a:noFill/>
          <a:ln w="9525">
            <a:solidFill>
              <a:schemeClr val="tx1"/>
            </a:solidFill>
            <a:round/>
          </a:ln>
          <a:extLst>
            <a:ext uri="{909E8E84-426E-40DD-AFC4-6F175D3DCCD1}">
              <a14:hiddenFill xmlns:a14="http://schemas.microsoft.com/office/drawing/2010/main">
                <a:solidFill>
                  <a:srgbClr val="FFFFFF"/>
                </a:solidFill>
              </a14:hiddenFill>
            </a:ext>
          </a:extLst>
        </p:spPr>
        <p:txBody>
          <a:bodyPr wrap="none" anchor="ct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endParaRPr lang="zh-CN" altLang="en-US"/>
          </a:p>
        </p:txBody>
      </p:sp>
      <p:sp>
        <p:nvSpPr>
          <p:cNvPr id="19" name="Text Box 9"/>
          <p:cNvSpPr txBox="1">
            <a:spLocks noChangeArrowheads="1"/>
          </p:cNvSpPr>
          <p:nvPr/>
        </p:nvSpPr>
        <p:spPr bwMode="auto">
          <a:xfrm>
            <a:off x="3577951" y="1635646"/>
            <a:ext cx="40513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a:t>为软件项目</a:t>
            </a:r>
            <a:r>
              <a:rPr lang="zh-CN" altLang="en-US" b="1"/>
              <a:t>设计</a:t>
            </a:r>
            <a:r>
              <a:rPr lang="zh-CN" altLang="en-US"/>
              <a:t>的测试用例数量</a:t>
            </a:r>
            <a:endParaRPr lang="zh-CN" altLang="en-US"/>
          </a:p>
        </p:txBody>
      </p:sp>
      <p:sp>
        <p:nvSpPr>
          <p:cNvPr id="20" name="Text Box 10"/>
          <p:cNvSpPr txBox="1">
            <a:spLocks noChangeArrowheads="1"/>
          </p:cNvSpPr>
          <p:nvPr/>
        </p:nvSpPr>
        <p:spPr bwMode="auto">
          <a:xfrm>
            <a:off x="3573581" y="2170634"/>
            <a:ext cx="4724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t>创建</a:t>
            </a:r>
            <a:r>
              <a:rPr lang="zh-CN" altLang="en-US"/>
              <a:t>每个具体的测试用例需要的工作量</a:t>
            </a:r>
            <a:endParaRPr lang="zh-CN" altLang="en-US"/>
          </a:p>
        </p:txBody>
      </p:sp>
      <p:sp>
        <p:nvSpPr>
          <p:cNvPr id="21" name="Text Box 11"/>
          <p:cNvSpPr txBox="1">
            <a:spLocks noChangeArrowheads="1"/>
          </p:cNvSpPr>
          <p:nvPr/>
        </p:nvSpPr>
        <p:spPr bwMode="auto">
          <a:xfrm>
            <a:off x="3545025" y="2752961"/>
            <a:ext cx="54006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t>执行</a:t>
            </a:r>
            <a:r>
              <a:rPr lang="zh-CN" altLang="en-US"/>
              <a:t>一个测试用例并</a:t>
            </a:r>
            <a:r>
              <a:rPr lang="zh-CN" altLang="en-US" b="1"/>
              <a:t>分析</a:t>
            </a:r>
            <a:r>
              <a:rPr lang="zh-CN" altLang="en-US"/>
              <a:t>执行结果所需要的工作量</a:t>
            </a:r>
            <a:endParaRPr lang="zh-CN" altLang="en-US"/>
          </a:p>
        </p:txBody>
      </p:sp>
      <p:sp>
        <p:nvSpPr>
          <p:cNvPr id="22" name="Text Box 12"/>
          <p:cNvSpPr txBox="1">
            <a:spLocks noChangeArrowheads="1"/>
          </p:cNvSpPr>
          <p:nvPr/>
        </p:nvSpPr>
        <p:spPr bwMode="auto">
          <a:xfrm>
            <a:off x="1039949" y="2000771"/>
            <a:ext cx="21304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a:t>估计测试工作量时的3个关键的因素</a:t>
            </a:r>
            <a:endParaRPr lang="zh-CN" alt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ym typeface="+mn-ea"/>
              </a:rPr>
              <a:t>测试工作量估计</a:t>
            </a:r>
            <a:endParaRPr lang="zh-CN" altLang="en-US" b="1"/>
          </a:p>
        </p:txBody>
      </p:sp>
      <p:sp>
        <p:nvSpPr>
          <p:cNvPr id="2" name="文本框 1"/>
          <p:cNvSpPr txBox="1"/>
          <p:nvPr/>
        </p:nvSpPr>
        <p:spPr>
          <a:xfrm>
            <a:off x="938389" y="771550"/>
            <a:ext cx="6480720" cy="400110"/>
          </a:xfrm>
          <a:prstGeom prst="rect">
            <a:avLst/>
          </a:prstGeom>
          <a:noFill/>
        </p:spPr>
        <p:txBody>
          <a:bodyPr wrap="square" rtlCol="0">
            <a:spAutoFit/>
          </a:bodyPr>
          <a:lstStyle/>
          <a:p>
            <a:r>
              <a:rPr lang="zh-CN" altLang="en-US" sz="2000" b="1" smtClean="0"/>
              <a:t>测试用例</a:t>
            </a:r>
            <a:endParaRPr lang="zh-CN" altLang="en-US" sz="2000" b="1"/>
          </a:p>
        </p:txBody>
      </p:sp>
      <p:sp>
        <p:nvSpPr>
          <p:cNvPr id="3" name="文本框 2"/>
          <p:cNvSpPr txBox="1"/>
          <p:nvPr/>
        </p:nvSpPr>
        <p:spPr>
          <a:xfrm>
            <a:off x="986702" y="1347614"/>
            <a:ext cx="7878782" cy="2031325"/>
          </a:xfrm>
          <a:prstGeom prst="rect">
            <a:avLst/>
          </a:prstGeom>
          <a:noFill/>
        </p:spPr>
        <p:txBody>
          <a:bodyPr wrap="square" rtlCol="0">
            <a:spAutoFit/>
          </a:bodyPr>
          <a:lstStyle/>
          <a:p>
            <a:r>
              <a:rPr lang="zh-CN" altLang="en-US" smtClean="0"/>
              <a:t>    定义</a:t>
            </a:r>
            <a:endParaRPr lang="en-US" altLang="zh-CN" smtClean="0"/>
          </a:p>
          <a:p>
            <a:endParaRPr lang="en-US" altLang="zh-CN"/>
          </a:p>
          <a:p>
            <a:r>
              <a:rPr lang="en-US" altLang="zh-CN" smtClean="0"/>
              <a:t>                </a:t>
            </a:r>
            <a:r>
              <a:rPr lang="zh-CN" altLang="en-US" smtClean="0"/>
              <a:t>独立</a:t>
            </a:r>
            <a:r>
              <a:rPr lang="zh-CN" altLang="en-US"/>
              <a:t>于构建一个测试用例所需要的测试步骤</a:t>
            </a:r>
            <a:r>
              <a:rPr lang="zh-CN" altLang="en-US" smtClean="0"/>
              <a:t>数（课本）</a:t>
            </a:r>
            <a:endParaRPr lang="en-US" altLang="zh-CN" smtClean="0"/>
          </a:p>
          <a:p>
            <a:r>
              <a:rPr lang="en-US" altLang="zh-CN"/>
              <a:t> </a:t>
            </a:r>
            <a:r>
              <a:rPr lang="en-US" altLang="zh-CN" smtClean="0"/>
              <a:t>            </a:t>
            </a:r>
            <a:endParaRPr lang="en-US" altLang="zh-CN" smtClean="0"/>
          </a:p>
          <a:p>
            <a:endParaRPr lang="en-US" altLang="zh-CN"/>
          </a:p>
          <a:p>
            <a:r>
              <a:rPr lang="zh-CN" altLang="en-US" smtClean="0"/>
              <a:t>               测试用例</a:t>
            </a:r>
            <a:r>
              <a:rPr lang="zh-CN" altLang="en-US"/>
              <a:t>是为特定的目的而设计的一组测试输入、执行条件和预期的</a:t>
            </a:r>
            <a:r>
              <a:rPr lang="zh-CN" altLang="en-US" smtClean="0"/>
              <a:t>结果，以便</a:t>
            </a:r>
            <a:r>
              <a:rPr lang="zh-CN" altLang="en-US"/>
              <a:t>测试某个</a:t>
            </a:r>
            <a:r>
              <a:rPr lang="zh-CN" altLang="en-US" smtClean="0"/>
              <a:t>程序路径</a:t>
            </a:r>
            <a:r>
              <a:rPr lang="zh-CN" altLang="en-US"/>
              <a:t>或核实是否满足某个特定需求</a:t>
            </a:r>
            <a:r>
              <a:rPr lang="zh-CN" altLang="en-US" smtClean="0"/>
              <a:t>。（百度百科）</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 calcmode="lin" valueType="num">
                                      <p:cBhvr additive="base">
                                        <p:cTn id="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971600" y="1059582"/>
            <a:ext cx="6480720" cy="400110"/>
          </a:xfrm>
          <a:prstGeom prst="rect">
            <a:avLst/>
          </a:prstGeom>
          <a:noFill/>
        </p:spPr>
        <p:txBody>
          <a:bodyPr wrap="square" rtlCol="0">
            <a:spAutoFit/>
          </a:bodyPr>
          <a:lstStyle/>
          <a:p>
            <a:r>
              <a:rPr lang="zh-CN" altLang="en-US" sz="2000" b="1" smtClean="0">
                <a:solidFill>
                  <a:prstClr val="black"/>
                </a:solidFill>
              </a:rPr>
              <a:t>测试用例</a:t>
            </a:r>
            <a:endParaRPr lang="zh-CN" altLang="en-US" sz="2000" b="1">
              <a:solidFill>
                <a:prstClr val="black"/>
              </a:solidFill>
            </a:endParaRPr>
          </a:p>
        </p:txBody>
      </p:sp>
      <p:sp>
        <p:nvSpPr>
          <p:cNvPr id="3" name="文本框 2"/>
          <p:cNvSpPr txBox="1"/>
          <p:nvPr/>
        </p:nvSpPr>
        <p:spPr>
          <a:xfrm>
            <a:off x="1403648" y="1707654"/>
            <a:ext cx="7878782" cy="1477328"/>
          </a:xfrm>
          <a:prstGeom prst="rect">
            <a:avLst/>
          </a:prstGeom>
          <a:noFill/>
        </p:spPr>
        <p:txBody>
          <a:bodyPr wrap="square" rtlCol="0">
            <a:spAutoFit/>
          </a:bodyPr>
          <a:lstStyle/>
          <a:p>
            <a:r>
              <a:rPr lang="zh-CN" altLang="en-US"/>
              <a:t>测试用例的粒度</a:t>
            </a:r>
            <a:endParaRPr lang="en-US" altLang="zh-CN"/>
          </a:p>
          <a:p>
            <a:pPr lvl="1"/>
            <a:r>
              <a:rPr lang="zh-CN" altLang="en-US"/>
              <a:t>与测试目标紧密相连</a:t>
            </a:r>
            <a:endParaRPr lang="en-US" altLang="zh-CN"/>
          </a:p>
          <a:p>
            <a:pPr lvl="1"/>
            <a:r>
              <a:rPr lang="zh-CN" altLang="en-US"/>
              <a:t>一个简单的测试用例通常包含</a:t>
            </a:r>
            <a:r>
              <a:rPr lang="en-US" altLang="zh-CN"/>
              <a:t>7~10</a:t>
            </a:r>
            <a:r>
              <a:rPr lang="zh-CN" altLang="en-US"/>
              <a:t>个测试步骤</a:t>
            </a:r>
            <a:endParaRPr lang="en-US" altLang="zh-CN"/>
          </a:p>
          <a:p>
            <a:pPr lvl="1"/>
            <a:r>
              <a:rPr lang="zh-CN" altLang="en-US"/>
              <a:t>一个复杂的测试用例很容易包含</a:t>
            </a:r>
            <a:r>
              <a:rPr lang="en-US" altLang="zh-CN"/>
              <a:t>1-~50</a:t>
            </a:r>
            <a:r>
              <a:rPr lang="zh-CN" altLang="en-US"/>
              <a:t>个步骤</a:t>
            </a:r>
            <a:endParaRPr lang="en-US" altLang="zh-CN"/>
          </a:p>
          <a:p>
            <a:pPr lvl="1"/>
            <a:r>
              <a:rPr lang="zh-CN" altLang="en-US"/>
              <a:t>测试步骤由原子构件组成，以形成满足一个明确目标的测试用例。</a:t>
            </a:r>
            <a:endParaRPr lang="zh-CN" altLang="zh-CN"/>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2451785" y="566187"/>
            <a:ext cx="6480720" cy="521970"/>
          </a:xfrm>
          <a:prstGeom prst="rect">
            <a:avLst/>
          </a:prstGeom>
          <a:noFill/>
        </p:spPr>
        <p:txBody>
          <a:bodyPr wrap="square" rtlCol="0">
            <a:spAutoFit/>
          </a:bodyPr>
          <a:lstStyle/>
          <a:p>
            <a:r>
              <a:rPr lang="en-US" altLang="zh-CN" sz="2800" b="1" smtClean="0">
                <a:solidFill>
                  <a:prstClr val="black"/>
                </a:solidFill>
              </a:rPr>
              <a:t>12.8.1 </a:t>
            </a:r>
            <a:r>
              <a:rPr lang="zh-CN" altLang="en-US" sz="2800" b="1" smtClean="0">
                <a:solidFill>
                  <a:prstClr val="black"/>
                </a:solidFill>
              </a:rPr>
              <a:t>测试用例的数量</a:t>
            </a:r>
            <a:endParaRPr lang="zh-CN" altLang="en-US" sz="2800" b="1" smtClean="0">
              <a:solidFill>
                <a:prstClr val="black"/>
              </a:solidFill>
            </a:endParaRPr>
          </a:p>
        </p:txBody>
      </p:sp>
      <p:sp>
        <p:nvSpPr>
          <p:cNvPr id="9" name="AutoShape 8"/>
          <p:cNvSpPr>
            <a:spLocks noChangeArrowheads="1"/>
          </p:cNvSpPr>
          <p:nvPr/>
        </p:nvSpPr>
        <p:spPr bwMode="auto">
          <a:xfrm>
            <a:off x="5794926" y="3187221"/>
            <a:ext cx="1350962" cy="584200"/>
          </a:xfrm>
          <a:prstGeom prst="flowChartAlternateProcess">
            <a:avLst/>
          </a:prstGeom>
          <a:solidFill>
            <a:schemeClr val="bg1"/>
          </a:solidFill>
          <a:ln w="9525">
            <a:noFill/>
            <a:miter lim="800000"/>
          </a:ln>
        </p:spPr>
        <p:txBody>
          <a:bodyPr wrap="none" lIns="90170" tIns="46990" rIns="90170" bIns="46990" anchor="ct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zh-CN" altLang="en-US"/>
              <a:t>直接方法</a:t>
            </a:r>
            <a:endParaRPr lang="zh-CN" altLang="en-US"/>
          </a:p>
        </p:txBody>
      </p:sp>
      <p:sp>
        <p:nvSpPr>
          <p:cNvPr id="10" name="AutoShape 9"/>
          <p:cNvSpPr>
            <a:spLocks noChangeArrowheads="1"/>
          </p:cNvSpPr>
          <p:nvPr/>
        </p:nvSpPr>
        <p:spPr bwMode="auto">
          <a:xfrm>
            <a:off x="5794926" y="2366883"/>
            <a:ext cx="1350962" cy="584200"/>
          </a:xfrm>
          <a:prstGeom prst="flowChartAlternateProcess">
            <a:avLst/>
          </a:prstGeom>
          <a:solidFill>
            <a:schemeClr val="bg1"/>
          </a:solidFill>
          <a:ln w="9525">
            <a:noFill/>
            <a:miter lim="800000"/>
          </a:ln>
        </p:spPr>
        <p:txBody>
          <a:bodyPr wrap="none" lIns="90170" tIns="46990" rIns="90170" bIns="46990" anchor="ct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zh-CN" altLang="en-US"/>
              <a:t>间接方法</a:t>
            </a:r>
            <a:endParaRPr lang="zh-CN" altLang="en-US"/>
          </a:p>
        </p:txBody>
      </p:sp>
      <p:sp>
        <p:nvSpPr>
          <p:cNvPr id="11" name="AutoShape 10"/>
          <p:cNvSpPr>
            <a:spLocks noChangeArrowheads="1"/>
          </p:cNvSpPr>
          <p:nvPr/>
        </p:nvSpPr>
        <p:spPr bwMode="auto">
          <a:xfrm>
            <a:off x="3734513" y="2725601"/>
            <a:ext cx="1350963" cy="585787"/>
          </a:xfrm>
          <a:prstGeom prst="flowChartAlternateProcess">
            <a:avLst/>
          </a:prstGeom>
          <a:solidFill>
            <a:schemeClr val="bg1"/>
          </a:solidFill>
          <a:ln w="9525">
            <a:noFill/>
            <a:miter lim="800000"/>
          </a:ln>
        </p:spPr>
        <p:txBody>
          <a:bodyPr wrap="none" lIns="90170" tIns="46990" rIns="90170" bIns="46990" anchor="ct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zh-CN" altLang="en-US"/>
              <a:t>基于功能点</a:t>
            </a:r>
            <a:endParaRPr lang="zh-CN" altLang="en-US"/>
          </a:p>
          <a:p>
            <a:pPr algn="ctr" eaLnBrk="1" hangingPunct="1">
              <a:buFontTx/>
              <a:buNone/>
            </a:pPr>
            <a:r>
              <a:rPr lang="zh-CN" altLang="en-US"/>
              <a:t>的估计</a:t>
            </a:r>
            <a:endParaRPr lang="zh-CN" altLang="en-US"/>
          </a:p>
        </p:txBody>
      </p:sp>
      <p:sp>
        <p:nvSpPr>
          <p:cNvPr id="12" name="AutoShape 11"/>
          <p:cNvSpPr>
            <a:spLocks noChangeArrowheads="1"/>
          </p:cNvSpPr>
          <p:nvPr/>
        </p:nvSpPr>
        <p:spPr bwMode="auto">
          <a:xfrm>
            <a:off x="3707904" y="1782683"/>
            <a:ext cx="1350963" cy="584200"/>
          </a:xfrm>
          <a:prstGeom prst="flowChartAlternateProcess">
            <a:avLst/>
          </a:prstGeom>
          <a:solidFill>
            <a:schemeClr val="bg1"/>
          </a:solidFill>
          <a:ln w="9525">
            <a:noFill/>
            <a:miter lim="800000"/>
          </a:ln>
        </p:spPr>
        <p:txBody>
          <a:bodyPr wrap="none" lIns="90170" tIns="46990" rIns="90170" bIns="46990" anchor="ctr"/>
          <a:lstStyle>
            <a:lvl1pPr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eaLnBrk="0" hangingPunct="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zh-CN" altLang="en-US"/>
              <a:t>基于测试组</a:t>
            </a:r>
            <a:endParaRPr lang="zh-CN" altLang="en-US"/>
          </a:p>
          <a:p>
            <a:pPr algn="ctr" eaLnBrk="1" hangingPunct="1">
              <a:buFontTx/>
              <a:buNone/>
            </a:pPr>
            <a:r>
              <a:rPr lang="zh-CN" altLang="en-US"/>
              <a:t>类别的估计</a:t>
            </a:r>
            <a:endParaRPr lang="zh-CN" altLang="en-US"/>
          </a:p>
        </p:txBody>
      </p:sp>
      <p:sp>
        <p:nvSpPr>
          <p:cNvPr id="4" name="左大括号 3"/>
          <p:cNvSpPr/>
          <p:nvPr/>
        </p:nvSpPr>
        <p:spPr>
          <a:xfrm>
            <a:off x="2976197" y="2010531"/>
            <a:ext cx="648072" cy="1152128"/>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 name="矩形 4"/>
          <p:cNvSpPr/>
          <p:nvPr/>
        </p:nvSpPr>
        <p:spPr>
          <a:xfrm>
            <a:off x="1800817" y="2304585"/>
            <a:ext cx="1114408" cy="646331"/>
          </a:xfrm>
          <a:prstGeom prst="rect">
            <a:avLst/>
          </a:prstGeom>
        </p:spPr>
        <p:txBody>
          <a:bodyPr wrap="none">
            <a:spAutoFit/>
          </a:bodyPr>
          <a:lstStyle/>
          <a:p>
            <a:r>
              <a:rPr lang="zh-CN" altLang="en-US" smtClean="0">
                <a:solidFill>
                  <a:prstClr val="black"/>
                </a:solidFill>
              </a:rPr>
              <a:t>测试用例</a:t>
            </a:r>
            <a:endParaRPr lang="en-US" altLang="zh-CN" smtClean="0">
              <a:solidFill>
                <a:prstClr val="black"/>
              </a:solidFill>
            </a:endParaRPr>
          </a:p>
          <a:p>
            <a:r>
              <a:rPr lang="zh-CN" altLang="en-US" smtClean="0">
                <a:solidFill>
                  <a:prstClr val="black"/>
                </a:solidFill>
              </a:rPr>
              <a:t>的</a:t>
            </a:r>
            <a:r>
              <a:rPr lang="zh-CN" altLang="en-US">
                <a:solidFill>
                  <a:prstClr val="black"/>
                </a:solidFill>
              </a:rPr>
              <a:t>数量</a:t>
            </a:r>
            <a:endParaRPr lang="zh-CN" altLang="en-US">
              <a:solidFill>
                <a:prstClr val="black"/>
              </a:solidFill>
            </a:endParaRPr>
          </a:p>
        </p:txBody>
      </p:sp>
      <p:sp>
        <p:nvSpPr>
          <p:cNvPr id="6" name="左大括号 5"/>
          <p:cNvSpPr/>
          <p:nvPr/>
        </p:nvSpPr>
        <p:spPr>
          <a:xfrm>
            <a:off x="5058867" y="2586595"/>
            <a:ext cx="581626" cy="994668"/>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383909" y="735846"/>
            <a:ext cx="6480720" cy="400110"/>
          </a:xfrm>
          <a:prstGeom prst="rect">
            <a:avLst/>
          </a:prstGeom>
          <a:noFill/>
        </p:spPr>
        <p:txBody>
          <a:bodyPr wrap="square" rtlCol="0">
            <a:spAutoFit/>
          </a:bodyPr>
          <a:lstStyle/>
          <a:p>
            <a:r>
              <a:rPr lang="zh-CN" altLang="en-US" sz="2000" b="1"/>
              <a:t>基于测试</a:t>
            </a:r>
            <a:r>
              <a:rPr lang="zh-CN" altLang="en-US" sz="2000" b="1" smtClean="0"/>
              <a:t>组类别</a:t>
            </a:r>
            <a:r>
              <a:rPr lang="zh-CN" altLang="en-US" sz="2000" b="1"/>
              <a:t>的估计</a:t>
            </a:r>
            <a:endParaRPr lang="zh-CN" altLang="en-US" sz="2000" b="1"/>
          </a:p>
        </p:txBody>
      </p:sp>
      <p:sp>
        <p:nvSpPr>
          <p:cNvPr id="3" name="文本框 2"/>
          <p:cNvSpPr txBox="1"/>
          <p:nvPr/>
        </p:nvSpPr>
        <p:spPr>
          <a:xfrm>
            <a:off x="1187624" y="1635646"/>
            <a:ext cx="6408712" cy="923330"/>
          </a:xfrm>
          <a:prstGeom prst="rect">
            <a:avLst/>
          </a:prstGeom>
          <a:noFill/>
        </p:spPr>
        <p:txBody>
          <a:bodyPr wrap="square" rtlCol="0">
            <a:spAutoFit/>
          </a:bodyPr>
          <a:lstStyle/>
          <a:p>
            <a:r>
              <a:rPr lang="zh-CN" altLang="en-US" smtClean="0"/>
              <a:t> </a:t>
            </a:r>
            <a:r>
              <a:rPr lang="zh-CN" altLang="en-US" smtClean="0">
                <a:solidFill>
                  <a:srgbClr val="FF0000"/>
                </a:solidFill>
              </a:rPr>
              <a:t>定义</a:t>
            </a:r>
            <a:r>
              <a:rPr lang="zh-CN" altLang="en-US" smtClean="0"/>
              <a:t>       是一种直接的方法，在测试套件的结构和目标确立后直接估计测试用例的数量，可以通过计算测试目标的数量后得到。</a:t>
            </a:r>
            <a:endParaRPr lang="zh-CN" altLang="en-US"/>
          </a:p>
        </p:txBody>
      </p:sp>
      <p:sp>
        <p:nvSpPr>
          <p:cNvPr id="8" name="文本框 7"/>
          <p:cNvSpPr txBox="1"/>
          <p:nvPr/>
        </p:nvSpPr>
        <p:spPr>
          <a:xfrm>
            <a:off x="1205045" y="2787774"/>
            <a:ext cx="6624736" cy="923330"/>
          </a:xfrm>
          <a:prstGeom prst="rect">
            <a:avLst/>
          </a:prstGeom>
          <a:noFill/>
        </p:spPr>
        <p:txBody>
          <a:bodyPr wrap="square" rtlCol="0">
            <a:spAutoFit/>
          </a:bodyPr>
          <a:lstStyle/>
          <a:p>
            <a:r>
              <a:rPr lang="zh-CN" altLang="en-US" smtClean="0">
                <a:solidFill>
                  <a:srgbClr val="FF0000"/>
                </a:solidFill>
              </a:rPr>
              <a:t>方法    </a:t>
            </a:r>
            <a:r>
              <a:rPr lang="zh-CN" altLang="en-US" smtClean="0"/>
              <a:t>负责人创建一个表，包含测试组（子组）及为每个测试组（子组）估计的测试用例数量。也可以增加额外的列，创建和执行测试用例所需要的时间。</a:t>
            </a:r>
            <a:endParaRPr lang="zh-CN" alt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383909" y="735846"/>
            <a:ext cx="6480720" cy="400110"/>
          </a:xfrm>
          <a:prstGeom prst="rect">
            <a:avLst/>
          </a:prstGeom>
          <a:noFill/>
        </p:spPr>
        <p:txBody>
          <a:bodyPr wrap="square" rtlCol="0">
            <a:spAutoFit/>
          </a:bodyPr>
          <a:lstStyle/>
          <a:p>
            <a:r>
              <a:rPr lang="zh-CN" altLang="en-US" sz="2000" b="1"/>
              <a:t>基于测试</a:t>
            </a:r>
            <a:r>
              <a:rPr lang="zh-CN" altLang="en-US" sz="2000" b="1" smtClean="0"/>
              <a:t>组类别</a:t>
            </a:r>
            <a:r>
              <a:rPr lang="zh-CN" altLang="en-US" sz="2000" b="1"/>
              <a:t>的估计</a:t>
            </a:r>
            <a:endParaRPr lang="zh-CN" altLang="en-US" sz="2000" b="1"/>
          </a:p>
        </p:txBody>
      </p:sp>
      <p:graphicFrame>
        <p:nvGraphicFramePr>
          <p:cNvPr id="4" name="表格 3"/>
          <p:cNvGraphicFramePr>
            <a:graphicFrameLocks noGrp="1"/>
          </p:cNvGraphicFramePr>
          <p:nvPr/>
        </p:nvGraphicFramePr>
        <p:xfrm>
          <a:off x="980340" y="1635646"/>
          <a:ext cx="6760012" cy="2301240"/>
        </p:xfrm>
        <a:graphic>
          <a:graphicData uri="http://schemas.openxmlformats.org/drawingml/2006/table">
            <a:tbl>
              <a:tblPr firstRow="1" bandRow="1">
                <a:tableStyleId>{5940675A-B579-460E-94D1-54222C63F5DA}</a:tableStyleId>
              </a:tblPr>
              <a:tblGrid>
                <a:gridCol w="1977679"/>
                <a:gridCol w="1473257"/>
                <a:gridCol w="1724900"/>
                <a:gridCol w="1584176"/>
              </a:tblGrid>
              <a:tr h="370840">
                <a:tc>
                  <a:txBody>
                    <a:bodyPr/>
                    <a:lstStyle/>
                    <a:p>
                      <a:r>
                        <a:rPr lang="zh-CN" altLang="en-US" smtClean="0"/>
                        <a:t>测试组（子组）</a:t>
                      </a:r>
                      <a:endParaRPr lang="zh-CN" altLang="en-US"/>
                    </a:p>
                  </a:txBody>
                  <a:tcPr/>
                </a:tc>
                <a:tc>
                  <a:txBody>
                    <a:bodyPr/>
                    <a:lstStyle/>
                    <a:p>
                      <a:r>
                        <a:rPr lang="zh-CN" altLang="en-US" smtClean="0"/>
                        <a:t>估计的测试用例数</a:t>
                      </a:r>
                      <a:endParaRPr lang="zh-CN" altLang="en-US"/>
                    </a:p>
                  </a:txBody>
                  <a:tcPr/>
                </a:tc>
                <a:tc>
                  <a:txBody>
                    <a:bodyPr/>
                    <a:lstStyle/>
                    <a:p>
                      <a:r>
                        <a:rPr lang="zh-CN" altLang="en-US" smtClean="0"/>
                        <a:t>创建测试用例需要的工作量（人</a:t>
                      </a:r>
                      <a:r>
                        <a:rPr lang="en-US" altLang="zh-CN" smtClean="0"/>
                        <a:t>-</a:t>
                      </a:r>
                      <a:r>
                        <a:rPr lang="zh-CN" altLang="en-US" smtClean="0"/>
                        <a:t>天）</a:t>
                      </a:r>
                      <a:endParaRPr lang="zh-CN" alt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mtClean="0"/>
                        <a:t>执行测试用例需要的工作量（人</a:t>
                      </a:r>
                      <a:r>
                        <a:rPr lang="en-US" altLang="zh-CN" smtClean="0"/>
                        <a:t>-</a:t>
                      </a:r>
                      <a:r>
                        <a:rPr lang="zh-CN" altLang="en-US" smtClean="0"/>
                        <a:t>天）</a:t>
                      </a:r>
                      <a:endParaRPr lang="zh-CN" altLang="en-US" smtClean="0"/>
                    </a:p>
                    <a:p>
                      <a:endParaRPr lang="zh-CN" altLang="en-US"/>
                    </a:p>
                  </a:txBody>
                  <a:tcPr/>
                </a:tc>
              </a:tr>
              <a:tr h="370840">
                <a:tc>
                  <a:txBody>
                    <a:bodyPr/>
                    <a:lstStyle/>
                    <a:p>
                      <a:r>
                        <a:rPr lang="zh-CN" altLang="en-US" smtClean="0"/>
                        <a:t>配置</a:t>
                      </a:r>
                      <a:endParaRPr lang="zh-CN" altLang="en-US"/>
                    </a:p>
                  </a:txBody>
                  <a:tcPr/>
                </a:tc>
                <a:tc>
                  <a:txBody>
                    <a:bodyPr/>
                    <a:lstStyle/>
                    <a:p>
                      <a:r>
                        <a:rPr lang="en-US" altLang="zh-CN" smtClean="0"/>
                        <a:t>40</a:t>
                      </a:r>
                      <a:endParaRPr lang="zh-CN" altLang="en-US"/>
                    </a:p>
                  </a:txBody>
                  <a:tcPr/>
                </a:tc>
                <a:tc>
                  <a:txBody>
                    <a:bodyPr/>
                    <a:lstStyle/>
                    <a:p>
                      <a:r>
                        <a:rPr lang="en-US" altLang="zh-CN" smtClean="0"/>
                        <a:t>4</a:t>
                      </a:r>
                      <a:endParaRPr lang="zh-CN" altLang="en-US"/>
                    </a:p>
                  </a:txBody>
                  <a:tcPr/>
                </a:tc>
                <a:tc>
                  <a:txBody>
                    <a:bodyPr/>
                    <a:lstStyle/>
                    <a:p>
                      <a:r>
                        <a:rPr lang="en-US" altLang="zh-CN" smtClean="0"/>
                        <a:t>6</a:t>
                      </a:r>
                      <a:endParaRPr lang="zh-CN" altLang="en-US"/>
                    </a:p>
                  </a:txBody>
                  <a:tcPr/>
                </a:tc>
              </a:tr>
              <a:tr h="370840">
                <a:tc>
                  <a:txBody>
                    <a:bodyPr/>
                    <a:lstStyle/>
                    <a:p>
                      <a:r>
                        <a:rPr lang="zh-CN" altLang="en-US" smtClean="0"/>
                        <a:t>检测</a:t>
                      </a:r>
                      <a:endParaRPr lang="zh-CN" altLang="en-US"/>
                    </a:p>
                  </a:txBody>
                  <a:tcPr/>
                </a:tc>
                <a:tc>
                  <a:txBody>
                    <a:bodyPr/>
                    <a:lstStyle/>
                    <a:p>
                      <a:r>
                        <a:rPr lang="en-US" altLang="zh-CN" smtClean="0"/>
                        <a:t>30</a:t>
                      </a:r>
                      <a:endParaRPr lang="zh-CN" altLang="en-US"/>
                    </a:p>
                  </a:txBody>
                  <a:tcPr/>
                </a:tc>
                <a:tc>
                  <a:txBody>
                    <a:bodyPr/>
                    <a:lstStyle/>
                    <a:p>
                      <a:r>
                        <a:rPr lang="en-US" altLang="zh-CN" smtClean="0"/>
                        <a:t>4</a:t>
                      </a:r>
                      <a:endParaRPr lang="zh-CN" altLang="en-US"/>
                    </a:p>
                  </a:txBody>
                  <a:tcPr/>
                </a:tc>
                <a:tc>
                  <a:txBody>
                    <a:bodyPr/>
                    <a:lstStyle/>
                    <a:p>
                      <a:r>
                        <a:rPr lang="en-US" altLang="zh-CN" smtClean="0"/>
                        <a:t>4</a:t>
                      </a:r>
                      <a:endParaRPr lang="zh-CN" altLang="en-US"/>
                    </a:p>
                  </a:txBody>
                  <a:tcPr/>
                </a:tc>
              </a:tr>
              <a:tr h="370840">
                <a:tc>
                  <a:txBody>
                    <a:bodyPr/>
                    <a:lstStyle/>
                    <a:p>
                      <a:r>
                        <a:rPr lang="zh-CN" altLang="en-US" smtClean="0"/>
                        <a:t>总计</a:t>
                      </a:r>
                      <a:endParaRPr lang="zh-CN" altLang="en-US"/>
                    </a:p>
                  </a:txBody>
                  <a:tcPr/>
                </a:tc>
                <a:tc>
                  <a:txBody>
                    <a:bodyPr/>
                    <a:lstStyle/>
                    <a:p>
                      <a:r>
                        <a:rPr lang="en-US" altLang="zh-CN" smtClean="0"/>
                        <a:t>70</a:t>
                      </a:r>
                      <a:endParaRPr lang="zh-CN" altLang="en-US"/>
                    </a:p>
                  </a:txBody>
                  <a:tcPr/>
                </a:tc>
                <a:tc>
                  <a:txBody>
                    <a:bodyPr/>
                    <a:lstStyle/>
                    <a:p>
                      <a:r>
                        <a:rPr lang="en-US" altLang="zh-CN" smtClean="0"/>
                        <a:t>8</a:t>
                      </a:r>
                      <a:endParaRPr lang="zh-CN" altLang="en-US"/>
                    </a:p>
                  </a:txBody>
                  <a:tcPr/>
                </a:tc>
                <a:tc>
                  <a:txBody>
                    <a:bodyPr/>
                    <a:lstStyle/>
                    <a:p>
                      <a:r>
                        <a:rPr lang="en-US" altLang="zh-CN" smtClean="0"/>
                        <a:t>10</a:t>
                      </a:r>
                      <a:endParaRPr lang="zh-CN" altLang="en-US"/>
                    </a:p>
                  </a:txBody>
                  <a:tcPr/>
                </a:tc>
              </a:tr>
            </a:tbl>
          </a:graphicData>
        </a:graphic>
      </p:graphicFrame>
      <p:sp>
        <p:nvSpPr>
          <p:cNvPr id="5" name="文本框 4"/>
          <p:cNvSpPr txBox="1"/>
          <p:nvPr/>
        </p:nvSpPr>
        <p:spPr>
          <a:xfrm>
            <a:off x="3131840" y="1135956"/>
            <a:ext cx="2880320" cy="369332"/>
          </a:xfrm>
          <a:prstGeom prst="rect">
            <a:avLst/>
          </a:prstGeom>
          <a:noFill/>
        </p:spPr>
        <p:txBody>
          <a:bodyPr wrap="square" rtlCol="0">
            <a:spAutoFit/>
          </a:bodyPr>
          <a:lstStyle/>
          <a:p>
            <a:r>
              <a:rPr lang="zh-CN" altLang="en-US" smtClean="0"/>
              <a:t>测试工作量估算</a:t>
            </a:r>
            <a:endParaRPr lang="zh-CN" altLang="en-US"/>
          </a:p>
        </p:txBody>
      </p:sp>
      <p:sp>
        <p:nvSpPr>
          <p:cNvPr id="6" name="文本框 5"/>
          <p:cNvSpPr txBox="1"/>
          <p:nvPr/>
        </p:nvSpPr>
        <p:spPr>
          <a:xfrm>
            <a:off x="5940152" y="4155926"/>
            <a:ext cx="1656184" cy="369332"/>
          </a:xfrm>
          <a:prstGeom prst="rect">
            <a:avLst/>
          </a:prstGeom>
          <a:noFill/>
        </p:spPr>
        <p:txBody>
          <a:bodyPr wrap="square" rtlCol="0">
            <a:spAutoFit/>
          </a:bodyPr>
          <a:lstStyle/>
          <a:p>
            <a:r>
              <a:rPr lang="zh-CN" altLang="en-US" smtClean="0"/>
              <a:t>课本</a:t>
            </a:r>
            <a:r>
              <a:rPr lang="en-US" altLang="zh-CN" smtClean="0"/>
              <a:t>258</a:t>
            </a:r>
            <a:r>
              <a:rPr lang="zh-CN" altLang="en-US" smtClean="0"/>
              <a:t>页</a:t>
            </a:r>
            <a:endParaRPr lang="zh-CN" alt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383909" y="735846"/>
            <a:ext cx="6480720" cy="400110"/>
          </a:xfrm>
          <a:prstGeom prst="rect">
            <a:avLst/>
          </a:prstGeom>
          <a:noFill/>
        </p:spPr>
        <p:txBody>
          <a:bodyPr wrap="square" rtlCol="0">
            <a:spAutoFit/>
          </a:bodyPr>
          <a:lstStyle/>
          <a:p>
            <a:r>
              <a:rPr lang="zh-CN" altLang="en-US" sz="2000" b="1" smtClean="0"/>
              <a:t>基于功能点的</a:t>
            </a:r>
            <a:r>
              <a:rPr lang="zh-CN" altLang="en-US" sz="2000" b="1"/>
              <a:t>估计</a:t>
            </a:r>
            <a:endParaRPr lang="zh-CN" altLang="en-US" sz="2000" b="1"/>
          </a:p>
        </p:txBody>
      </p:sp>
      <p:sp>
        <p:nvSpPr>
          <p:cNvPr id="3" name="文本框 2"/>
          <p:cNvSpPr txBox="1"/>
          <p:nvPr/>
        </p:nvSpPr>
        <p:spPr>
          <a:xfrm>
            <a:off x="1187624" y="1707654"/>
            <a:ext cx="6552728" cy="369332"/>
          </a:xfrm>
          <a:prstGeom prst="rect">
            <a:avLst/>
          </a:prstGeom>
          <a:noFill/>
        </p:spPr>
        <p:txBody>
          <a:bodyPr wrap="square" rtlCol="0">
            <a:spAutoFit/>
          </a:bodyPr>
          <a:lstStyle/>
          <a:p>
            <a:r>
              <a:rPr lang="zh-CN" altLang="en-US" smtClean="0">
                <a:solidFill>
                  <a:srgbClr val="FF0000"/>
                </a:solidFill>
              </a:rPr>
              <a:t>概念</a:t>
            </a:r>
            <a:r>
              <a:rPr lang="zh-CN" altLang="en-US" smtClean="0"/>
              <a:t>：通过分析需求分析文档来估算资源</a:t>
            </a:r>
            <a:endParaRPr lang="zh-CN" altLang="en-US"/>
          </a:p>
        </p:txBody>
      </p:sp>
      <p:sp>
        <p:nvSpPr>
          <p:cNvPr id="8" name="文本框 7"/>
          <p:cNvSpPr txBox="1"/>
          <p:nvPr/>
        </p:nvSpPr>
        <p:spPr>
          <a:xfrm>
            <a:off x="1259632" y="2405043"/>
            <a:ext cx="6120680" cy="1200329"/>
          </a:xfrm>
          <a:prstGeom prst="rect">
            <a:avLst/>
          </a:prstGeom>
          <a:noFill/>
        </p:spPr>
        <p:txBody>
          <a:bodyPr wrap="square" rtlCol="0">
            <a:spAutoFit/>
          </a:bodyPr>
          <a:lstStyle/>
          <a:p>
            <a:r>
              <a:rPr lang="zh-CN" altLang="en-US" smtClean="0">
                <a:solidFill>
                  <a:srgbClr val="FF0000"/>
                </a:solidFill>
              </a:rPr>
              <a:t>中心思想</a:t>
            </a:r>
            <a:r>
              <a:rPr lang="zh-CN" altLang="en-US" smtClean="0"/>
              <a:t>：给定系统功能的视角，以用户输入数、用户输出数、用户在线查询数、逻辑文件数、外部接口数的形式，人们可以通过实现系统所需要的代码行数和测试系统所需要的测试用例数来估算项目的规模大小</a:t>
            </a:r>
            <a:endParaRPr lang="zh-CN" alt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383909" y="735846"/>
            <a:ext cx="6480720" cy="400110"/>
          </a:xfrm>
          <a:prstGeom prst="rect">
            <a:avLst/>
          </a:prstGeom>
          <a:noFill/>
        </p:spPr>
        <p:txBody>
          <a:bodyPr wrap="square" rtlCol="0">
            <a:spAutoFit/>
          </a:bodyPr>
          <a:lstStyle/>
          <a:p>
            <a:r>
              <a:rPr lang="zh-CN" altLang="en-US" sz="2000" b="1" smtClean="0"/>
              <a:t>基于功能点的</a:t>
            </a:r>
            <a:r>
              <a:rPr lang="zh-CN" altLang="en-US" sz="2000" b="1"/>
              <a:t>估计</a:t>
            </a:r>
            <a:endParaRPr lang="zh-CN" altLang="en-US" sz="2000" b="1"/>
          </a:p>
        </p:txBody>
      </p:sp>
      <p:sp>
        <p:nvSpPr>
          <p:cNvPr id="3" name="文本框 2"/>
          <p:cNvSpPr txBox="1"/>
          <p:nvPr/>
        </p:nvSpPr>
        <p:spPr>
          <a:xfrm>
            <a:off x="683568" y="1441061"/>
            <a:ext cx="6552728" cy="369332"/>
          </a:xfrm>
          <a:prstGeom prst="rect">
            <a:avLst/>
          </a:prstGeom>
          <a:noFill/>
        </p:spPr>
        <p:txBody>
          <a:bodyPr wrap="square" rtlCol="0">
            <a:spAutoFit/>
          </a:bodyPr>
          <a:lstStyle/>
          <a:p>
            <a:r>
              <a:rPr lang="zh-CN" altLang="en-US" smtClean="0"/>
              <a:t>计算系统功能点需要</a:t>
            </a:r>
            <a:r>
              <a:rPr lang="zh-CN" altLang="en-US" smtClean="0">
                <a:solidFill>
                  <a:srgbClr val="FF0000"/>
                </a:solidFill>
              </a:rPr>
              <a:t>四</a:t>
            </a:r>
            <a:r>
              <a:rPr lang="zh-CN" altLang="en-US" smtClean="0"/>
              <a:t>个步骤</a:t>
            </a:r>
            <a:endParaRPr lang="zh-CN" altLang="en-US"/>
          </a:p>
        </p:txBody>
      </p:sp>
      <p:sp>
        <p:nvSpPr>
          <p:cNvPr id="8" name="文本框 7"/>
          <p:cNvSpPr txBox="1"/>
          <p:nvPr/>
        </p:nvSpPr>
        <p:spPr>
          <a:xfrm>
            <a:off x="1126007" y="2115498"/>
            <a:ext cx="6120680" cy="646331"/>
          </a:xfrm>
          <a:prstGeom prst="rect">
            <a:avLst/>
          </a:prstGeom>
          <a:noFill/>
        </p:spPr>
        <p:txBody>
          <a:bodyPr wrap="square" rtlCol="0">
            <a:spAutoFit/>
          </a:bodyPr>
          <a:lstStyle/>
          <a:p>
            <a:r>
              <a:rPr lang="zh-CN" altLang="en-US" smtClean="0">
                <a:solidFill>
                  <a:srgbClr val="FF0000"/>
                </a:solidFill>
              </a:rPr>
              <a:t>步骤一</a:t>
            </a:r>
            <a:r>
              <a:rPr lang="zh-CN" altLang="en-US" smtClean="0"/>
              <a:t>：在计算机系统中，确定</a:t>
            </a:r>
            <a:r>
              <a:rPr lang="en-US" altLang="zh-CN" smtClean="0"/>
              <a:t>5</a:t>
            </a:r>
            <a:r>
              <a:rPr lang="zh-CN" altLang="en-US" smtClean="0"/>
              <a:t>个类型的组件，并通过需求文档将它们计数</a:t>
            </a:r>
            <a:endParaRPr lang="zh-CN" altLang="en-US"/>
          </a:p>
        </p:txBody>
      </p:sp>
      <p:sp>
        <p:nvSpPr>
          <p:cNvPr id="4" name="文本框 3"/>
          <p:cNvSpPr txBox="1"/>
          <p:nvPr/>
        </p:nvSpPr>
        <p:spPr>
          <a:xfrm>
            <a:off x="1126007" y="3034401"/>
            <a:ext cx="6408712" cy="923330"/>
          </a:xfrm>
          <a:prstGeom prst="rect">
            <a:avLst/>
          </a:prstGeom>
          <a:noFill/>
        </p:spPr>
        <p:txBody>
          <a:bodyPr wrap="square" rtlCol="0">
            <a:spAutoFit/>
          </a:bodyPr>
          <a:lstStyle/>
          <a:p>
            <a:r>
              <a:rPr lang="zh-CN" altLang="en-US" smtClean="0"/>
              <a:t>外部输入类型（</a:t>
            </a:r>
            <a:r>
              <a:rPr lang="en-US" altLang="zh-CN" smtClean="0"/>
              <a:t>NI</a:t>
            </a:r>
            <a:r>
              <a:rPr lang="zh-CN" altLang="en-US" smtClean="0"/>
              <a:t>）数、外部输出类型（</a:t>
            </a:r>
            <a:r>
              <a:rPr lang="en-US" altLang="zh-CN" smtClean="0"/>
              <a:t>NO</a:t>
            </a:r>
            <a:r>
              <a:rPr lang="zh-CN" altLang="en-US" smtClean="0"/>
              <a:t>）数、外部查询类型（</a:t>
            </a:r>
            <a:r>
              <a:rPr lang="en-US" altLang="zh-CN" smtClean="0"/>
              <a:t>NF</a:t>
            </a:r>
            <a:r>
              <a:rPr lang="zh-CN" altLang="en-US" smtClean="0"/>
              <a:t>）数、内部逻辑文件（</a:t>
            </a:r>
            <a:r>
              <a:rPr lang="en-US" altLang="zh-CN" smtClean="0"/>
              <a:t>NF</a:t>
            </a:r>
            <a:r>
              <a:rPr lang="zh-CN" altLang="en-US" smtClean="0"/>
              <a:t>）数、外部接口文件（</a:t>
            </a:r>
            <a:r>
              <a:rPr lang="en-US" altLang="zh-CN" smtClean="0"/>
              <a:t>NE</a:t>
            </a:r>
            <a:r>
              <a:rPr lang="zh-CN" altLang="en-US" smtClean="0"/>
              <a:t>）数</a:t>
            </a:r>
            <a:endParaRPr lang="zh-CN" alt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67" name=""/>
        <p:cNvGrpSpPr/>
        <p:nvPr/>
      </p:nvGrpSpPr>
      <p:grpSpPr>
        <a:xfrm>
          <a:off x="0" y="0"/>
          <a:ext cx="0" cy="0"/>
          <a:chOff x="0" y="0"/>
          <a:chExt cx="0" cy="0"/>
        </a:xfrm>
      </p:grpSpPr>
      <p:sp>
        <p:nvSpPr>
          <p:cNvPr id="1048653" name="椭圆 2"/>
          <p:cNvSpPr/>
          <p:nvPr/>
        </p:nvSpPr>
        <p:spPr>
          <a:xfrm>
            <a:off x="3159760" y="1102360"/>
            <a:ext cx="2856865" cy="2881630"/>
          </a:xfrm>
          <a:prstGeom prst="ellipse">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4" name="文本框 6"/>
          <p:cNvSpPr txBox="1"/>
          <p:nvPr/>
        </p:nvSpPr>
        <p:spPr>
          <a:xfrm>
            <a:off x="3257613" y="1874834"/>
            <a:ext cx="2884067" cy="1337945"/>
          </a:xfrm>
          <a:prstGeom prst="rect">
            <a:avLst/>
          </a:prstGeom>
          <a:noFill/>
        </p:spPr>
        <p:txBody>
          <a:bodyPr wrap="square" rtlCol="0">
            <a:spAutoFit/>
          </a:bodyPr>
          <a:p>
            <a:pPr algn="ctr"/>
            <a:r>
              <a:rPr lang="en-US" altLang="zh-CN" sz="2700" b="1" spc="300" dirty="0" smtClean="0">
                <a:solidFill>
                  <a:schemeClr val="bg1"/>
                </a:solidFill>
                <a:latin typeface="微软雅黑" panose="020B0503020204020204" charset="-122"/>
                <a:ea typeface="微软雅黑" panose="020B0503020204020204" charset="-122"/>
              </a:rPr>
              <a:t>12.1</a:t>
            </a:r>
            <a:endParaRPr lang="en-US" altLang="zh-CN" sz="2700" b="1" spc="300" dirty="0" smtClean="0">
              <a:solidFill>
                <a:schemeClr val="bg1"/>
              </a:solidFill>
              <a:latin typeface="微软雅黑" panose="020B0503020204020204" charset="-122"/>
              <a:ea typeface="微软雅黑" panose="020B0503020204020204" charset="-122"/>
            </a:endParaRPr>
          </a:p>
          <a:p>
            <a:pPr algn="ctr"/>
            <a:r>
              <a:rPr lang="zh-CN" altLang="en-US" sz="2700" b="1" spc="300" dirty="0" smtClean="0">
                <a:solidFill>
                  <a:schemeClr val="bg1"/>
                </a:solidFill>
                <a:latin typeface="微软雅黑" panose="020B0503020204020204" charset="-122"/>
                <a:ea typeface="微软雅黑" panose="020B0503020204020204" charset="-122"/>
              </a:rPr>
              <a:t>系统测试计划的结构</a:t>
            </a:r>
            <a:endParaRPr lang="zh-CN" altLang="en-US" sz="2700" b="1" spc="300" dirty="0" smtClean="0">
              <a:solidFill>
                <a:schemeClr val="bg1"/>
              </a:solidFill>
              <a:latin typeface="微软雅黑" panose="020B0503020204020204" charset="-122"/>
              <a:ea typeface="微软雅黑" panose="020B0503020204020204" charset="-122"/>
            </a:endParaRPr>
          </a:p>
        </p:txBody>
      </p:sp>
      <p:sp>
        <p:nvSpPr>
          <p:cNvPr id="1048655" name="椭圆 9"/>
          <p:cNvSpPr/>
          <p:nvPr/>
        </p:nvSpPr>
        <p:spPr>
          <a:xfrm>
            <a:off x="915708" y="3675929"/>
            <a:ext cx="150019" cy="18969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6" name="椭圆 11"/>
          <p:cNvSpPr/>
          <p:nvPr/>
        </p:nvSpPr>
        <p:spPr>
          <a:xfrm>
            <a:off x="1320758" y="3090375"/>
            <a:ext cx="388460" cy="38846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7" name="椭圆 12"/>
          <p:cNvSpPr/>
          <p:nvPr/>
        </p:nvSpPr>
        <p:spPr>
          <a:xfrm>
            <a:off x="2387557" y="2891545"/>
            <a:ext cx="483409" cy="48340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8" name="椭圆 13"/>
          <p:cNvSpPr/>
          <p:nvPr/>
        </p:nvSpPr>
        <p:spPr>
          <a:xfrm>
            <a:off x="495189" y="2082095"/>
            <a:ext cx="160100" cy="160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9" name="椭圆 14"/>
          <p:cNvSpPr/>
          <p:nvPr/>
        </p:nvSpPr>
        <p:spPr>
          <a:xfrm>
            <a:off x="2146113" y="2132920"/>
            <a:ext cx="356221" cy="35622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0" name="椭圆 15"/>
          <p:cNvSpPr/>
          <p:nvPr/>
        </p:nvSpPr>
        <p:spPr>
          <a:xfrm>
            <a:off x="1709218" y="1699269"/>
            <a:ext cx="267453" cy="26745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1" name="椭圆 16"/>
          <p:cNvSpPr/>
          <p:nvPr/>
        </p:nvSpPr>
        <p:spPr>
          <a:xfrm>
            <a:off x="6087242" y="2641543"/>
            <a:ext cx="165932" cy="16593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2" name="椭圆 17"/>
          <p:cNvSpPr/>
          <p:nvPr/>
        </p:nvSpPr>
        <p:spPr>
          <a:xfrm>
            <a:off x="7335435" y="1219157"/>
            <a:ext cx="480112" cy="4801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3" name="椭圆 18"/>
          <p:cNvSpPr/>
          <p:nvPr/>
        </p:nvSpPr>
        <p:spPr>
          <a:xfrm>
            <a:off x="5596373" y="3979714"/>
            <a:ext cx="237818" cy="23781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4" name="椭圆 19"/>
          <p:cNvSpPr/>
          <p:nvPr/>
        </p:nvSpPr>
        <p:spPr>
          <a:xfrm flipH="1" flipV="1">
            <a:off x="5393991" y="3489918"/>
            <a:ext cx="237549" cy="2562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5" name="椭圆 20"/>
          <p:cNvSpPr/>
          <p:nvPr/>
        </p:nvSpPr>
        <p:spPr>
          <a:xfrm>
            <a:off x="6702862" y="1907693"/>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6" name="椭圆 21"/>
          <p:cNvSpPr/>
          <p:nvPr/>
        </p:nvSpPr>
        <p:spPr>
          <a:xfrm>
            <a:off x="6313298" y="3007625"/>
            <a:ext cx="622690" cy="62269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7" name="椭圆 22"/>
          <p:cNvSpPr/>
          <p:nvPr/>
        </p:nvSpPr>
        <p:spPr>
          <a:xfrm>
            <a:off x="6452579" y="927449"/>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8" name="椭圆 23"/>
          <p:cNvSpPr/>
          <p:nvPr/>
        </p:nvSpPr>
        <p:spPr>
          <a:xfrm>
            <a:off x="7736521" y="2878091"/>
            <a:ext cx="311345" cy="31134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9" name="椭圆 24"/>
          <p:cNvSpPr/>
          <p:nvPr/>
        </p:nvSpPr>
        <p:spPr>
          <a:xfrm flipH="1">
            <a:off x="6923030" y="3865624"/>
            <a:ext cx="364687" cy="3646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cxnSp>
        <p:nvCxnSpPr>
          <p:cNvPr id="3145734" name="直接连接符 26"/>
          <p:cNvCxnSpPr/>
          <p:nvPr/>
        </p:nvCxnSpPr>
        <p:spPr>
          <a:xfrm flipH="1">
            <a:off x="5057752" y="378155"/>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5" name="直接连接符 27"/>
          <p:cNvCxnSpPr/>
          <p:nvPr/>
        </p:nvCxnSpPr>
        <p:spPr>
          <a:xfrm flipH="1">
            <a:off x="5753055" y="184214"/>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6" name="直接连接符 28"/>
          <p:cNvCxnSpPr/>
          <p:nvPr/>
        </p:nvCxnSpPr>
        <p:spPr>
          <a:xfrm flipH="1">
            <a:off x="2497698" y="4106682"/>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7" name="直接连接符 29"/>
          <p:cNvCxnSpPr/>
          <p:nvPr/>
        </p:nvCxnSpPr>
        <p:spPr>
          <a:xfrm flipH="1">
            <a:off x="5377504" y="1275951"/>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8" name="直接连接符 31"/>
          <p:cNvCxnSpPr/>
          <p:nvPr/>
        </p:nvCxnSpPr>
        <p:spPr>
          <a:xfrm flipH="1">
            <a:off x="3298174" y="3853493"/>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9" name="直接连接符 33"/>
          <p:cNvCxnSpPr/>
          <p:nvPr/>
        </p:nvCxnSpPr>
        <p:spPr>
          <a:xfrm flipH="1">
            <a:off x="2978422" y="3230446"/>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383909" y="735846"/>
            <a:ext cx="6480720" cy="400110"/>
          </a:xfrm>
          <a:prstGeom prst="rect">
            <a:avLst/>
          </a:prstGeom>
          <a:noFill/>
        </p:spPr>
        <p:txBody>
          <a:bodyPr wrap="square" rtlCol="0">
            <a:spAutoFit/>
          </a:bodyPr>
          <a:lstStyle/>
          <a:p>
            <a:r>
              <a:rPr lang="zh-CN" altLang="en-US" sz="2000" b="1" smtClean="0"/>
              <a:t>基于功能点的</a:t>
            </a:r>
            <a:r>
              <a:rPr lang="zh-CN" altLang="en-US" sz="2000" b="1"/>
              <a:t>估计</a:t>
            </a:r>
            <a:endParaRPr lang="zh-CN" altLang="en-US" sz="2000" b="1"/>
          </a:p>
        </p:txBody>
      </p:sp>
      <p:sp>
        <p:nvSpPr>
          <p:cNvPr id="4" name="文本框 3"/>
          <p:cNvSpPr txBox="1"/>
          <p:nvPr/>
        </p:nvSpPr>
        <p:spPr>
          <a:xfrm>
            <a:off x="1187624" y="1851670"/>
            <a:ext cx="6408712" cy="1477328"/>
          </a:xfrm>
          <a:prstGeom prst="rect">
            <a:avLst/>
          </a:prstGeom>
          <a:noFill/>
        </p:spPr>
        <p:txBody>
          <a:bodyPr wrap="square" rtlCol="0">
            <a:spAutoFit/>
          </a:bodyPr>
          <a:lstStyle/>
          <a:p>
            <a:r>
              <a:rPr lang="zh-CN" altLang="en-US" smtClean="0"/>
              <a:t>外部查询类型（</a:t>
            </a:r>
            <a:r>
              <a:rPr lang="en-US" altLang="zh-CN" smtClean="0"/>
              <a:t>NF</a:t>
            </a:r>
            <a:r>
              <a:rPr lang="zh-CN" altLang="en-US" smtClean="0"/>
              <a:t>）数：一个明确的输入输出对是查询类型</a:t>
            </a:r>
            <a:endParaRPr lang="en-US" altLang="zh-CN" smtClean="0"/>
          </a:p>
          <a:p>
            <a:r>
              <a:rPr lang="zh-CN" altLang="en-US" smtClean="0"/>
              <a:t>内部逻辑文件（</a:t>
            </a:r>
            <a:r>
              <a:rPr lang="en-US" altLang="zh-CN" smtClean="0"/>
              <a:t>NF</a:t>
            </a:r>
            <a:r>
              <a:rPr lang="zh-CN" altLang="en-US" smtClean="0"/>
              <a:t>）数：用户数据和控制信息的主要逻辑组的明确数值</a:t>
            </a:r>
            <a:endParaRPr lang="en-US" altLang="zh-CN" smtClean="0"/>
          </a:p>
          <a:p>
            <a:r>
              <a:rPr lang="zh-CN" altLang="en-US" smtClean="0"/>
              <a:t>外部接口文件（</a:t>
            </a:r>
            <a:r>
              <a:rPr lang="en-US" altLang="zh-CN" smtClean="0"/>
              <a:t>NE</a:t>
            </a:r>
            <a:r>
              <a:rPr lang="zh-CN" altLang="en-US" smtClean="0"/>
              <a:t>）数：</a:t>
            </a:r>
            <a:r>
              <a:rPr lang="zh-CN" altLang="en-US"/>
              <a:t>这</a:t>
            </a:r>
            <a:r>
              <a:rPr lang="zh-CN" altLang="en-US" smtClean="0"/>
              <a:t>是在系统间传递或共享文件数的一个明确数值</a:t>
            </a:r>
            <a:endParaRPr lang="zh-CN" alt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383909" y="735846"/>
            <a:ext cx="6480720" cy="400110"/>
          </a:xfrm>
          <a:prstGeom prst="rect">
            <a:avLst/>
          </a:prstGeom>
          <a:noFill/>
        </p:spPr>
        <p:txBody>
          <a:bodyPr wrap="square" rtlCol="0">
            <a:spAutoFit/>
          </a:bodyPr>
          <a:lstStyle/>
          <a:p>
            <a:r>
              <a:rPr lang="zh-CN" altLang="en-US" sz="2000" b="1" smtClean="0"/>
              <a:t>基于功能点的</a:t>
            </a:r>
            <a:r>
              <a:rPr lang="zh-CN" altLang="en-US" sz="2000" b="1"/>
              <a:t>估计</a:t>
            </a:r>
            <a:endParaRPr lang="zh-CN" altLang="en-US" sz="2000" b="1"/>
          </a:p>
        </p:txBody>
      </p:sp>
      <p:sp>
        <p:nvSpPr>
          <p:cNvPr id="4" name="文本框 3"/>
          <p:cNvSpPr txBox="1"/>
          <p:nvPr/>
        </p:nvSpPr>
        <p:spPr>
          <a:xfrm>
            <a:off x="1187624" y="1563638"/>
            <a:ext cx="6840760" cy="2031325"/>
          </a:xfrm>
          <a:prstGeom prst="rect">
            <a:avLst/>
          </a:prstGeom>
          <a:noFill/>
        </p:spPr>
        <p:txBody>
          <a:bodyPr wrap="square" rtlCol="0">
            <a:spAutoFit/>
          </a:bodyPr>
          <a:lstStyle/>
          <a:p>
            <a:r>
              <a:rPr lang="zh-CN" altLang="en-US" smtClean="0">
                <a:solidFill>
                  <a:srgbClr val="FF0000"/>
                </a:solidFill>
              </a:rPr>
              <a:t>步骤二：</a:t>
            </a:r>
            <a:r>
              <a:rPr lang="zh-CN" altLang="en-US" smtClean="0"/>
              <a:t>分析</a:t>
            </a:r>
            <a:r>
              <a:rPr lang="zh-CN" altLang="en-US"/>
              <a:t>上述</a:t>
            </a:r>
            <a:r>
              <a:rPr lang="en-US" altLang="zh-CN"/>
              <a:t>5</a:t>
            </a:r>
            <a:r>
              <a:rPr lang="zh-CN" altLang="en-US"/>
              <a:t>种用户功能中每一种类型的复杂性，并按照简单、平均或者复杂三个复杂性等级进行分类，每种用户功能类型对应复杂性的每个等级，一个加权因子与每个等级相关关联</a:t>
            </a:r>
            <a:r>
              <a:rPr lang="zh-CN" altLang="en-US" smtClean="0"/>
              <a:t>。</a:t>
            </a:r>
            <a:endParaRPr lang="en-US" altLang="zh-CN" smtClean="0"/>
          </a:p>
          <a:p>
            <a:r>
              <a:rPr lang="zh-CN" altLang="en-US" smtClean="0"/>
              <a:t>加权因子计算公式</a:t>
            </a:r>
            <a:endParaRPr lang="en-US" altLang="zh-CN" smtClean="0"/>
          </a:p>
          <a:p>
            <a:r>
              <a:rPr lang="en-US" altLang="zh-CN" smtClean="0"/>
              <a:t>    UFP=WFNI×NI+WFNO×NO+WFNQ×NQ+WFNF×NF+WFNE×NE</a:t>
            </a:r>
            <a:endParaRPr lang="en-US" altLang="zh-CN"/>
          </a:p>
          <a:p>
            <a:endParaRPr lang="en-US" altLang="zh-CN"/>
          </a:p>
          <a:p>
            <a:endParaRPr lang="zh-CN" alt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383909" y="735846"/>
            <a:ext cx="6480720" cy="400110"/>
          </a:xfrm>
          <a:prstGeom prst="rect">
            <a:avLst/>
          </a:prstGeom>
          <a:noFill/>
        </p:spPr>
        <p:txBody>
          <a:bodyPr wrap="square" rtlCol="0">
            <a:spAutoFit/>
          </a:bodyPr>
          <a:lstStyle/>
          <a:p>
            <a:r>
              <a:rPr lang="zh-CN" altLang="en-US" sz="2000" b="1" smtClean="0"/>
              <a:t>基于功能点的</a:t>
            </a:r>
            <a:r>
              <a:rPr lang="zh-CN" altLang="en-US" sz="2000" b="1"/>
              <a:t>估计</a:t>
            </a:r>
            <a:endParaRPr lang="zh-CN" altLang="en-US" sz="2000" b="1"/>
          </a:p>
        </p:txBody>
      </p:sp>
      <p:sp>
        <p:nvSpPr>
          <p:cNvPr id="3" name="矩形 2"/>
          <p:cNvSpPr/>
          <p:nvPr/>
        </p:nvSpPr>
        <p:spPr>
          <a:xfrm>
            <a:off x="1361550" y="1635646"/>
            <a:ext cx="7272808" cy="1477328"/>
          </a:xfrm>
          <a:prstGeom prst="rect">
            <a:avLst/>
          </a:prstGeom>
        </p:spPr>
        <p:txBody>
          <a:bodyPr wrap="square">
            <a:spAutoFit/>
          </a:bodyPr>
          <a:lstStyle/>
          <a:p>
            <a:r>
              <a:rPr lang="zh-CN" altLang="en-US" smtClean="0">
                <a:solidFill>
                  <a:srgbClr val="FF0000"/>
                </a:solidFill>
              </a:rPr>
              <a:t>步骤三：</a:t>
            </a:r>
            <a:r>
              <a:rPr lang="en-US" altLang="zh-CN" smtClean="0"/>
              <a:t>14</a:t>
            </a:r>
            <a:r>
              <a:rPr lang="zh-CN" altLang="en-US"/>
              <a:t>种因子会影响一个项目的必须开发工作量，</a:t>
            </a:r>
            <a:r>
              <a:rPr lang="en-US" altLang="zh-CN"/>
              <a:t>14</a:t>
            </a:r>
            <a:r>
              <a:rPr lang="zh-CN" altLang="en-US"/>
              <a:t>个因子中的每一个都会指定一个</a:t>
            </a:r>
            <a:r>
              <a:rPr lang="en-US" altLang="zh-CN"/>
              <a:t>0~5</a:t>
            </a:r>
            <a:r>
              <a:rPr lang="zh-CN" altLang="en-US"/>
              <a:t>之间的评级，其中</a:t>
            </a:r>
            <a:r>
              <a:rPr lang="en-US" altLang="zh-CN"/>
              <a:t>0</a:t>
            </a:r>
            <a:r>
              <a:rPr lang="zh-CN" altLang="en-US"/>
              <a:t>为不存在或存在但无影响，</a:t>
            </a:r>
            <a:r>
              <a:rPr lang="en-US" altLang="zh-CN"/>
              <a:t>1</a:t>
            </a:r>
            <a:r>
              <a:rPr lang="zh-CN" altLang="en-US"/>
              <a:t>代表微小的影响</a:t>
            </a:r>
            <a:r>
              <a:rPr lang="zh-CN" altLang="en-US" smtClean="0"/>
              <a:t>，</a:t>
            </a:r>
            <a:r>
              <a:rPr lang="en-US" altLang="zh-CN" smtClean="0"/>
              <a:t>2</a:t>
            </a:r>
            <a:r>
              <a:rPr lang="zh-CN" altLang="en-US"/>
              <a:t>代表中等程度的影响，</a:t>
            </a:r>
            <a:r>
              <a:rPr lang="en-US" altLang="zh-CN"/>
              <a:t>3</a:t>
            </a:r>
            <a:r>
              <a:rPr lang="zh-CN" altLang="en-US"/>
              <a:t>代表平均程度的影响，</a:t>
            </a:r>
            <a:r>
              <a:rPr lang="en-US" altLang="zh-CN"/>
              <a:t>4</a:t>
            </a:r>
            <a:r>
              <a:rPr lang="zh-CN" altLang="en-US"/>
              <a:t>代表显著的影响，</a:t>
            </a:r>
            <a:r>
              <a:rPr lang="en-US" altLang="zh-CN"/>
              <a:t>5</a:t>
            </a:r>
            <a:r>
              <a:rPr lang="zh-CN" altLang="en-US"/>
              <a:t>代表非常大的影响。</a:t>
            </a:r>
            <a:r>
              <a:rPr lang="en-US" altLang="zh-CN"/>
              <a:t>14</a:t>
            </a:r>
            <a:r>
              <a:rPr lang="zh-CN" altLang="en-US"/>
              <a:t>个因子评级的总和被认为是处理复杂度调整（</a:t>
            </a:r>
            <a:r>
              <a:rPr lang="en-US" altLang="zh-CN"/>
              <a:t>PCA</a:t>
            </a:r>
            <a:r>
              <a:rPr lang="zh-CN" altLang="en-US"/>
              <a:t>）因子。</a:t>
            </a:r>
            <a:endParaRPr lang="zh-CN" alt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383909" y="735846"/>
            <a:ext cx="6480720" cy="400110"/>
          </a:xfrm>
          <a:prstGeom prst="rect">
            <a:avLst/>
          </a:prstGeom>
          <a:noFill/>
        </p:spPr>
        <p:txBody>
          <a:bodyPr wrap="square" rtlCol="0">
            <a:spAutoFit/>
          </a:bodyPr>
          <a:lstStyle/>
          <a:p>
            <a:r>
              <a:rPr lang="zh-CN" altLang="en-US" sz="2000" b="1" smtClean="0"/>
              <a:t>基于功能点的</a:t>
            </a:r>
            <a:r>
              <a:rPr lang="zh-CN" altLang="en-US" sz="2000" b="1"/>
              <a:t>估计</a:t>
            </a:r>
            <a:endParaRPr lang="zh-CN" altLang="en-US" sz="2000" b="1"/>
          </a:p>
        </p:txBody>
      </p:sp>
      <p:sp>
        <p:nvSpPr>
          <p:cNvPr id="4" name="矩形 3"/>
          <p:cNvSpPr/>
          <p:nvPr/>
        </p:nvSpPr>
        <p:spPr>
          <a:xfrm>
            <a:off x="567690" y="1275606"/>
            <a:ext cx="8576310" cy="2862322"/>
          </a:xfrm>
          <a:prstGeom prst="rect">
            <a:avLst/>
          </a:prstGeom>
        </p:spPr>
        <p:txBody>
          <a:bodyPr wrap="square">
            <a:spAutoFit/>
          </a:bodyPr>
          <a:lstStyle/>
          <a:p>
            <a:r>
              <a:rPr lang="zh-CN" altLang="en-US" smtClean="0"/>
              <a:t>                                                    影响</a:t>
            </a:r>
            <a:r>
              <a:rPr lang="zh-CN" altLang="en-US"/>
              <a:t>开发工作量的</a:t>
            </a:r>
            <a:r>
              <a:rPr lang="zh-CN" altLang="en-US" smtClean="0"/>
              <a:t>因子</a:t>
            </a:r>
            <a:endParaRPr lang="en-US" altLang="zh-CN" smtClean="0"/>
          </a:p>
          <a:p>
            <a:br>
              <a:rPr lang="zh-CN" altLang="en-US"/>
            </a:br>
            <a:r>
              <a:rPr lang="en-US" altLang="zh-CN"/>
              <a:t>1.</a:t>
            </a:r>
            <a:r>
              <a:rPr lang="zh-CN" altLang="en-US"/>
              <a:t>可靠地备份和恢复</a:t>
            </a:r>
            <a:r>
              <a:rPr lang="zh-CN" altLang="en-US" smtClean="0"/>
              <a:t>需求                        </a:t>
            </a:r>
            <a:r>
              <a:rPr lang="en-US" altLang="zh-CN" smtClean="0"/>
              <a:t>8</a:t>
            </a:r>
            <a:r>
              <a:rPr lang="en-US" altLang="zh-CN"/>
              <a:t>.</a:t>
            </a:r>
            <a:r>
              <a:rPr lang="zh-CN" altLang="en-US"/>
              <a:t>主文件在线更新的</a:t>
            </a:r>
            <a:r>
              <a:rPr lang="zh-CN" altLang="en-US" smtClean="0"/>
              <a:t>程度</a:t>
            </a:r>
            <a:br>
              <a:rPr lang="zh-CN" altLang="en-US"/>
            </a:br>
            <a:r>
              <a:rPr lang="en-US" altLang="zh-CN" smtClean="0"/>
              <a:t>2</a:t>
            </a:r>
            <a:r>
              <a:rPr lang="en-US" altLang="zh-CN"/>
              <a:t>.</a:t>
            </a:r>
            <a:r>
              <a:rPr lang="zh-CN" altLang="en-US"/>
              <a:t>数据通信的</a:t>
            </a:r>
            <a:r>
              <a:rPr lang="zh-CN" altLang="en-US" smtClean="0"/>
              <a:t>请求                                     </a:t>
            </a:r>
            <a:r>
              <a:rPr lang="en-US" altLang="zh-CN" smtClean="0"/>
              <a:t>9</a:t>
            </a:r>
            <a:r>
              <a:rPr lang="en-US" altLang="zh-CN"/>
              <a:t>.</a:t>
            </a:r>
            <a:r>
              <a:rPr lang="zh-CN" altLang="en-US"/>
              <a:t>复杂输入</a:t>
            </a:r>
            <a:r>
              <a:rPr lang="en-US" altLang="zh-CN"/>
              <a:t>/</a:t>
            </a:r>
            <a:r>
              <a:rPr lang="zh-CN" altLang="en-US"/>
              <a:t>输出、在线查询和文件的</a:t>
            </a:r>
            <a:r>
              <a:rPr lang="zh-CN" altLang="en-US" smtClean="0"/>
              <a:t>程度</a:t>
            </a:r>
            <a:br>
              <a:rPr lang="zh-CN" altLang="en-US"/>
            </a:br>
            <a:r>
              <a:rPr lang="en-US" altLang="zh-CN" smtClean="0"/>
              <a:t>3</a:t>
            </a:r>
            <a:r>
              <a:rPr lang="en-US" altLang="zh-CN"/>
              <a:t>.</a:t>
            </a:r>
            <a:r>
              <a:rPr lang="zh-CN" altLang="en-US"/>
              <a:t>分布式处理的</a:t>
            </a:r>
            <a:r>
              <a:rPr lang="zh-CN" altLang="en-US" smtClean="0"/>
              <a:t>程度                                </a:t>
            </a:r>
            <a:r>
              <a:rPr lang="en-US" altLang="zh-CN" smtClean="0"/>
              <a:t>10</a:t>
            </a:r>
            <a:r>
              <a:rPr lang="en-US" altLang="zh-CN"/>
              <a:t>.</a:t>
            </a:r>
            <a:r>
              <a:rPr lang="zh-CN" altLang="en-US"/>
              <a:t>复杂数据处理的</a:t>
            </a:r>
            <a:r>
              <a:rPr lang="zh-CN" altLang="en-US" smtClean="0"/>
              <a:t>程度</a:t>
            </a:r>
            <a:br>
              <a:rPr lang="zh-CN" altLang="en-US"/>
            </a:br>
            <a:r>
              <a:rPr lang="en-US" altLang="zh-CN" smtClean="0"/>
              <a:t>4</a:t>
            </a:r>
            <a:r>
              <a:rPr lang="en-US" altLang="zh-CN"/>
              <a:t>.</a:t>
            </a:r>
            <a:r>
              <a:rPr lang="zh-CN" altLang="en-US" smtClean="0"/>
              <a:t>性能需求                                                  </a:t>
            </a:r>
            <a:r>
              <a:rPr lang="en-US" altLang="zh-CN" smtClean="0"/>
              <a:t>11</a:t>
            </a:r>
            <a:r>
              <a:rPr lang="en-US" altLang="zh-CN"/>
              <a:t>.</a:t>
            </a:r>
            <a:r>
              <a:rPr lang="zh-CN" altLang="en-US"/>
              <a:t>当前开发的代码可重用的</a:t>
            </a:r>
            <a:r>
              <a:rPr lang="zh-CN" altLang="en-US" smtClean="0"/>
              <a:t>程度</a:t>
            </a:r>
            <a:br>
              <a:rPr lang="zh-CN" altLang="en-US"/>
            </a:br>
            <a:r>
              <a:rPr lang="en-US" altLang="zh-CN" smtClean="0"/>
              <a:t>5</a:t>
            </a:r>
            <a:r>
              <a:rPr lang="en-US" altLang="zh-CN"/>
              <a:t>.</a:t>
            </a:r>
            <a:r>
              <a:rPr lang="zh-CN" altLang="en-US"/>
              <a:t>预期操作</a:t>
            </a:r>
            <a:r>
              <a:rPr lang="zh-CN" altLang="en-US" smtClean="0"/>
              <a:t>环境                                         </a:t>
            </a:r>
            <a:r>
              <a:rPr lang="en-US" altLang="zh-CN" smtClean="0"/>
              <a:t>12</a:t>
            </a:r>
            <a:r>
              <a:rPr lang="en-US" altLang="zh-CN"/>
              <a:t>.</a:t>
            </a:r>
            <a:r>
              <a:rPr lang="zh-CN" altLang="en-US"/>
              <a:t>设计中包括的转换与安装的</a:t>
            </a:r>
            <a:r>
              <a:rPr lang="zh-CN" altLang="en-US" smtClean="0"/>
              <a:t>程度</a:t>
            </a:r>
            <a:br>
              <a:rPr lang="zh-CN" altLang="en-US"/>
            </a:br>
            <a:r>
              <a:rPr lang="en-US" altLang="zh-CN" smtClean="0"/>
              <a:t>6</a:t>
            </a:r>
            <a:r>
              <a:rPr lang="en-US" altLang="zh-CN"/>
              <a:t>.</a:t>
            </a:r>
            <a:r>
              <a:rPr lang="zh-CN" altLang="en-US"/>
              <a:t>在线数据入口的</a:t>
            </a:r>
            <a:r>
              <a:rPr lang="zh-CN" altLang="en-US" smtClean="0"/>
              <a:t>程度                            </a:t>
            </a:r>
            <a:r>
              <a:rPr lang="en-US" altLang="zh-CN" smtClean="0"/>
              <a:t>13</a:t>
            </a:r>
            <a:r>
              <a:rPr lang="en-US" altLang="zh-CN"/>
              <a:t>.</a:t>
            </a:r>
            <a:r>
              <a:rPr lang="zh-CN" altLang="en-US"/>
              <a:t>一个组织中软件的多次安装与客户</a:t>
            </a:r>
            <a:r>
              <a:rPr lang="zh-CN" altLang="en-US" smtClean="0"/>
              <a:t>组织</a:t>
            </a:r>
            <a:br>
              <a:rPr lang="zh-CN" altLang="en-US"/>
            </a:br>
            <a:r>
              <a:rPr lang="en-US" altLang="zh-CN" smtClean="0"/>
              <a:t>7</a:t>
            </a:r>
            <a:r>
              <a:rPr lang="en-US" altLang="zh-CN"/>
              <a:t>.</a:t>
            </a:r>
            <a:r>
              <a:rPr lang="zh-CN" altLang="en-US"/>
              <a:t>多屏幕和多操作数据输入的</a:t>
            </a:r>
            <a:r>
              <a:rPr lang="zh-CN" altLang="en-US" smtClean="0"/>
              <a:t>程度      </a:t>
            </a:r>
            <a:r>
              <a:rPr lang="en-US" altLang="zh-CN" smtClean="0"/>
              <a:t>14</a:t>
            </a:r>
            <a:r>
              <a:rPr lang="en-US" altLang="zh-CN"/>
              <a:t>.</a:t>
            </a:r>
            <a:r>
              <a:rPr lang="zh-CN" altLang="en-US"/>
              <a:t>变更或者关注于易用性的</a:t>
            </a:r>
            <a:r>
              <a:rPr lang="zh-CN" altLang="en-US" smtClean="0"/>
              <a:t>程度多样性</a:t>
            </a:r>
            <a:r>
              <a:rPr lang="zh-CN" altLang="en-US"/>
              <a:t>的程度</a:t>
            </a:r>
            <a:br>
              <a:rPr lang="zh-CN" altLang="en-US"/>
            </a:br>
            <a:endParaRPr lang="zh-CN" alt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solidFill>
                  <a:prstClr val="black"/>
                </a:solidFill>
                <a:latin typeface="黑体" panose="02010609060101010101" pitchFamily="49" charset="-122"/>
                <a:ea typeface="黑体" panose="02010609060101010101" pitchFamily="49" charset="-122"/>
              </a:rPr>
              <a:t>软件测试与质量保证</a:t>
            </a:r>
            <a:endParaRPr lang="zh-CN" altLang="en-US" dirty="0">
              <a:solidFill>
                <a:prstClr val="black"/>
              </a:solidFill>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109335" y="59690"/>
            <a:ext cx="3459480" cy="368300"/>
          </a:xfrm>
          <a:prstGeom prst="rect">
            <a:avLst/>
          </a:prstGeom>
          <a:noFill/>
        </p:spPr>
        <p:txBody>
          <a:bodyPr wrap="square" rtlCol="0">
            <a:spAutoFit/>
          </a:bodyPr>
          <a:lstStyle/>
          <a:p>
            <a:r>
              <a:rPr lang="zh-CN" altLang="en-US" b="1" smtClean="0">
                <a:solidFill>
                  <a:prstClr val="black"/>
                </a:solidFill>
                <a:sym typeface="+mn-ea"/>
              </a:rPr>
              <a:t>测试工作量估计</a:t>
            </a:r>
            <a:endParaRPr lang="zh-CN" altLang="en-US" b="1">
              <a:solidFill>
                <a:prstClr val="black"/>
              </a:solidFill>
            </a:endParaRPr>
          </a:p>
        </p:txBody>
      </p:sp>
      <p:sp>
        <p:nvSpPr>
          <p:cNvPr id="2" name="文本框 1"/>
          <p:cNvSpPr txBox="1"/>
          <p:nvPr/>
        </p:nvSpPr>
        <p:spPr>
          <a:xfrm>
            <a:off x="383909" y="735846"/>
            <a:ext cx="6480720" cy="400110"/>
          </a:xfrm>
          <a:prstGeom prst="rect">
            <a:avLst/>
          </a:prstGeom>
          <a:noFill/>
        </p:spPr>
        <p:txBody>
          <a:bodyPr wrap="square" rtlCol="0">
            <a:spAutoFit/>
          </a:bodyPr>
          <a:lstStyle/>
          <a:p>
            <a:r>
              <a:rPr lang="zh-CN" altLang="en-US" sz="2000" b="1" smtClean="0"/>
              <a:t>基于功能点的</a:t>
            </a:r>
            <a:r>
              <a:rPr lang="zh-CN" altLang="en-US" sz="2000" b="1"/>
              <a:t>估计</a:t>
            </a:r>
            <a:endParaRPr lang="zh-CN" altLang="en-US" sz="2000" b="1"/>
          </a:p>
        </p:txBody>
      </p:sp>
      <p:sp>
        <p:nvSpPr>
          <p:cNvPr id="3" name="矩形 2"/>
          <p:cNvSpPr/>
          <p:nvPr/>
        </p:nvSpPr>
        <p:spPr>
          <a:xfrm>
            <a:off x="1547664" y="1707654"/>
            <a:ext cx="7272808" cy="646331"/>
          </a:xfrm>
          <a:prstGeom prst="rect">
            <a:avLst/>
          </a:prstGeom>
        </p:spPr>
        <p:txBody>
          <a:bodyPr wrap="square">
            <a:spAutoFit/>
          </a:bodyPr>
          <a:lstStyle/>
          <a:p>
            <a:r>
              <a:rPr lang="zh-CN" altLang="en-US" smtClean="0">
                <a:solidFill>
                  <a:srgbClr val="FF0000"/>
                </a:solidFill>
              </a:rPr>
              <a:t>步骤四：</a:t>
            </a:r>
            <a:r>
              <a:rPr lang="zh-CN" altLang="en-US" smtClean="0"/>
              <a:t>计算一个系统的功能点（</a:t>
            </a:r>
            <a:r>
              <a:rPr lang="en-US" altLang="zh-CN" smtClean="0"/>
              <a:t>FP</a:t>
            </a:r>
            <a:r>
              <a:rPr lang="zh-CN" altLang="en-US" smtClean="0"/>
              <a:t>）</a:t>
            </a:r>
            <a:endParaRPr lang="en-US" altLang="zh-CN" smtClean="0"/>
          </a:p>
          <a:p>
            <a:r>
              <a:rPr lang="en-US" altLang="zh-CN" smtClean="0"/>
              <a:t>              FP=UFP</a:t>
            </a:r>
            <a:r>
              <a:rPr lang="en-US" altLang="zh-CN"/>
              <a:t>*(0.65+0.01*PCA</a:t>
            </a:r>
            <a:r>
              <a:rPr lang="en-US" altLang="zh-CN" smtClean="0"/>
              <a:t>)</a:t>
            </a:r>
            <a:endParaRPr lang="en-US" altLang="zh-CN"/>
          </a:p>
        </p:txBody>
      </p:sp>
      <p:sp>
        <p:nvSpPr>
          <p:cNvPr id="4" name="文本框 3"/>
          <p:cNvSpPr txBox="1"/>
          <p:nvPr/>
        </p:nvSpPr>
        <p:spPr>
          <a:xfrm>
            <a:off x="971600" y="2571750"/>
            <a:ext cx="6867475" cy="646331"/>
          </a:xfrm>
          <a:prstGeom prst="rect">
            <a:avLst/>
          </a:prstGeom>
          <a:noFill/>
        </p:spPr>
        <p:txBody>
          <a:bodyPr wrap="square" rtlCol="0">
            <a:spAutoFit/>
          </a:bodyPr>
          <a:lstStyle/>
          <a:p>
            <a:r>
              <a:rPr lang="en-US" altLang="zh-CN" smtClean="0"/>
              <a:t>PCA </a:t>
            </a:r>
            <a:r>
              <a:rPr lang="zh-CN" altLang="en-US" smtClean="0"/>
              <a:t>的极限值</a:t>
            </a:r>
            <a:r>
              <a:rPr lang="en-US" altLang="zh-CN" smtClean="0"/>
              <a:t>0</a:t>
            </a:r>
            <a:r>
              <a:rPr lang="zh-CN" altLang="en-US" smtClean="0"/>
              <a:t>和</a:t>
            </a:r>
            <a:r>
              <a:rPr lang="en-US" altLang="zh-CN" smtClean="0"/>
              <a:t>70</a:t>
            </a:r>
            <a:r>
              <a:rPr lang="zh-CN" altLang="en-US" smtClean="0"/>
              <a:t>（</a:t>
            </a:r>
            <a:r>
              <a:rPr lang="en-US" altLang="zh-CN" smtClean="0"/>
              <a:t>=14</a:t>
            </a:r>
            <a:r>
              <a:rPr lang="zh-CN" altLang="en-US" smtClean="0"/>
              <a:t>*</a:t>
            </a:r>
            <a:r>
              <a:rPr lang="en-US" altLang="zh-CN" smtClean="0"/>
              <a:t>5</a:t>
            </a:r>
            <a:r>
              <a:rPr lang="zh-CN" altLang="en-US" smtClean="0"/>
              <a:t>）</a:t>
            </a:r>
            <a:endParaRPr lang="en-US" altLang="zh-CN" smtClean="0"/>
          </a:p>
          <a:p>
            <a:r>
              <a:rPr lang="en-US" altLang="zh-CN"/>
              <a:t> </a:t>
            </a:r>
            <a:r>
              <a:rPr lang="en-US" altLang="zh-CN" smtClean="0"/>
              <a:t>      </a:t>
            </a:r>
            <a:r>
              <a:rPr lang="zh-CN" altLang="en-US" smtClean="0"/>
              <a:t>所以</a:t>
            </a:r>
            <a:r>
              <a:rPr lang="en-US" altLang="zh-CN" smtClean="0"/>
              <a:t>FP</a:t>
            </a:r>
            <a:r>
              <a:rPr lang="zh-CN" altLang="en-US" smtClean="0"/>
              <a:t>的范围</a:t>
            </a:r>
            <a:r>
              <a:rPr lang="en-US" altLang="zh-CN" smtClean="0"/>
              <a:t>0.65UFP~1.35UFP</a:t>
            </a:r>
            <a:endParaRPr lang="zh-CN" altLang="en-US"/>
          </a:p>
        </p:txBody>
      </p:sp>
      <p:sp>
        <p:nvSpPr>
          <p:cNvPr id="5" name="文本框 4"/>
          <p:cNvSpPr txBox="1"/>
          <p:nvPr/>
        </p:nvSpPr>
        <p:spPr>
          <a:xfrm>
            <a:off x="939800" y="3465830"/>
            <a:ext cx="7531100" cy="1129665"/>
          </a:xfrm>
          <a:prstGeom prst="rect">
            <a:avLst/>
          </a:prstGeom>
          <a:noFill/>
        </p:spPr>
        <p:txBody>
          <a:bodyPr wrap="square" rtlCol="0">
            <a:spAutoFit/>
          </a:bodyPr>
          <a:p>
            <a:pPr fontAlgn="auto">
              <a:lnSpc>
                <a:spcPct val="125000"/>
              </a:lnSpc>
            </a:pPr>
            <a:r>
              <a:rPr lang="zh-CN" altLang="en-US"/>
              <a:t>功能点度量能够通过以下两种方式来估计测试用例的数量：</a:t>
            </a:r>
            <a:endParaRPr lang="zh-CN" altLang="en-US"/>
          </a:p>
          <a:p>
            <a:pPr fontAlgn="auto">
              <a:lnSpc>
                <a:spcPct val="125000"/>
              </a:lnSpc>
            </a:pPr>
            <a:r>
              <a:rPr lang="en-US" altLang="zh-CN">
                <a:latin typeface="宋体" panose="02010600030101010101" pitchFamily="2" charset="-122"/>
                <a:ea typeface="宋体" panose="02010600030101010101" pitchFamily="2" charset="-122"/>
              </a:rPr>
              <a:t>◎</a:t>
            </a:r>
            <a:r>
              <a:rPr lang="zh-CN" altLang="en-US" b="1">
                <a:latin typeface="宋体" panose="02010600030101010101" pitchFamily="2" charset="-122"/>
                <a:ea typeface="宋体" panose="02010600030101010101" pitchFamily="2" charset="-122"/>
              </a:rPr>
              <a:t>间接方法</a:t>
            </a:r>
            <a:r>
              <a:rPr lang="zh-CN" altLang="en-US">
                <a:latin typeface="宋体" panose="02010600030101010101" pitchFamily="2" charset="-122"/>
                <a:ea typeface="宋体" panose="02010600030101010101" pitchFamily="2" charset="-122"/>
              </a:rPr>
              <a:t>：从功能点估计代码大小，然后从代码大小估计测试用例数量</a:t>
            </a:r>
            <a:endParaRPr lang="zh-CN" altLang="en-US">
              <a:latin typeface="宋体" panose="02010600030101010101" pitchFamily="2" charset="-122"/>
              <a:ea typeface="宋体" panose="02010600030101010101" pitchFamily="2" charset="-122"/>
            </a:endParaRPr>
          </a:p>
          <a:p>
            <a:pPr fontAlgn="auto">
              <a:lnSpc>
                <a:spcPct val="125000"/>
              </a:lnSpc>
            </a:pPr>
            <a:r>
              <a:rPr lang="zh-CN" altLang="en-US">
                <a:latin typeface="宋体" panose="02010600030101010101" pitchFamily="2" charset="-122"/>
                <a:ea typeface="宋体" panose="02010600030101010101" pitchFamily="2" charset="-122"/>
              </a:rPr>
              <a:t>◎</a:t>
            </a:r>
            <a:r>
              <a:rPr lang="zh-CN" altLang="en-US" b="1">
                <a:latin typeface="宋体" panose="02010600030101010101" pitchFamily="2" charset="-122"/>
                <a:ea typeface="宋体" panose="02010600030101010101" pitchFamily="2" charset="-122"/>
              </a:rPr>
              <a:t>直接方法</a:t>
            </a:r>
            <a:r>
              <a:rPr lang="zh-CN" altLang="en-US">
                <a:latin typeface="宋体" panose="02010600030101010101" pitchFamily="2" charset="-122"/>
                <a:ea typeface="宋体" panose="02010600030101010101" pitchFamily="2" charset="-122"/>
              </a:rPr>
              <a:t>：直接从功能点估计测试用例数量</a:t>
            </a:r>
            <a:endParaRPr lang="zh-CN" altLang="en-US">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 name="内容占位符 3"/>
          <p:cNvSpPr>
            <a:spLocks noGrp="1"/>
          </p:cNvSpPr>
          <p:nvPr>
            <p:ph idx="1"/>
          </p:nvPr>
        </p:nvSpPr>
        <p:spPr>
          <a:xfrm>
            <a:off x="456565" y="1323340"/>
            <a:ext cx="4218305" cy="3260725"/>
          </a:xfrm>
        </p:spPr>
        <p:txBody>
          <a:bodyPr/>
          <a:p>
            <a:pPr marL="0" indent="0">
              <a:buNone/>
            </a:pPr>
            <a:r>
              <a:rPr lang="zh-CN" altLang="en-US" sz="2000">
                <a:solidFill>
                  <a:srgbClr val="FF0000"/>
                </a:solidFill>
              </a:rPr>
              <a:t>第一步：从功能点估计代码大小</a:t>
            </a:r>
            <a:endParaRPr lang="zh-CN" altLang="en-US" sz="2000">
              <a:solidFill>
                <a:srgbClr val="FF0000"/>
              </a:solidFill>
            </a:endParaRPr>
          </a:p>
          <a:p>
            <a:pPr marL="0" indent="0">
              <a:buNone/>
            </a:pPr>
            <a:r>
              <a:rPr lang="zh-CN" altLang="en-US" sz="2000"/>
              <a:t>         </a:t>
            </a:r>
            <a:endParaRPr lang="zh-CN" altLang="en-US" sz="2000"/>
          </a:p>
          <a:p>
            <a:pPr marL="0" indent="0">
              <a:buNone/>
            </a:pPr>
            <a:r>
              <a:rPr lang="zh-CN" altLang="en-US" sz="2000"/>
              <a:t>         在实现系统的过程中，编程语言的选择对代码行数（</a:t>
            </a:r>
            <a:r>
              <a:rPr lang="en-US" altLang="zh-CN" sz="2000"/>
              <a:t>LOC</a:t>
            </a:r>
            <a:r>
              <a:rPr lang="zh-CN" altLang="en-US" sz="2000"/>
              <a:t>）的度量会产生直接影响。</a:t>
            </a:r>
            <a:endParaRPr lang="zh-CN" altLang="en-US" sz="2000"/>
          </a:p>
          <a:p>
            <a:pPr marL="0" indent="0">
              <a:buNone/>
            </a:pPr>
            <a:r>
              <a:rPr lang="en-US" altLang="zh-CN" sz="2000"/>
              <a:t>              </a:t>
            </a:r>
            <a:endParaRPr lang="zh-CN" altLang="en-US" sz="2000"/>
          </a:p>
        </p:txBody>
      </p:sp>
      <p:sp>
        <p:nvSpPr>
          <p:cNvPr id="49" name="矩形 48"/>
          <p:cNvSpPr/>
          <p:nvPr/>
        </p:nvSpPr>
        <p:spPr>
          <a:xfrm>
            <a:off x="45720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2" name="表格 1"/>
          <p:cNvGraphicFramePr/>
          <p:nvPr/>
        </p:nvGraphicFramePr>
        <p:xfrm>
          <a:off x="4662170" y="1986915"/>
          <a:ext cx="4328160" cy="2853690"/>
        </p:xfrm>
        <a:graphic>
          <a:graphicData uri="http://schemas.openxmlformats.org/drawingml/2006/table">
            <a:tbl>
              <a:tblPr firstRow="1" bandRow="1">
                <a:tableStyleId>{5C22544A-7EE6-4342-B048-85BDC9FD1C3A}</a:tableStyleId>
              </a:tblPr>
              <a:tblGrid>
                <a:gridCol w="2164080"/>
                <a:gridCol w="2164080"/>
              </a:tblGrid>
              <a:tr h="407670">
                <a:tc>
                  <a:txBody>
                    <a:bodyPr/>
                    <a:p>
                      <a:pPr algn="ctr">
                        <a:buNone/>
                      </a:pPr>
                      <a:r>
                        <a:rPr lang="zh-CN" altLang="en-US"/>
                        <a:t>编程语言</a:t>
                      </a:r>
                      <a:endParaRPr lang="zh-CN" altLang="en-US"/>
                    </a:p>
                  </a:txBody>
                  <a:tcPr/>
                </a:tc>
                <a:tc>
                  <a:txBody>
                    <a:bodyPr/>
                    <a:p>
                      <a:pPr algn="ctr">
                        <a:buNone/>
                      </a:pPr>
                      <a:r>
                        <a:rPr lang="zh-CN" altLang="en-US"/>
                        <a:t>平均</a:t>
                      </a:r>
                      <a:r>
                        <a:rPr lang="en-US" altLang="zh-CN"/>
                        <a:t>LOC/FP</a:t>
                      </a:r>
                      <a:endParaRPr lang="en-US" altLang="zh-CN"/>
                    </a:p>
                  </a:txBody>
                  <a:tcPr/>
                </a:tc>
              </a:tr>
              <a:tr h="407670">
                <a:tc>
                  <a:txBody>
                    <a:bodyPr/>
                    <a:p>
                      <a:pPr algn="ctr">
                        <a:buNone/>
                      </a:pPr>
                      <a:r>
                        <a:rPr lang="zh-CN" altLang="en-US"/>
                        <a:t>汇编语言</a:t>
                      </a:r>
                      <a:endParaRPr lang="zh-CN" altLang="en-US"/>
                    </a:p>
                  </a:txBody>
                  <a:tcPr/>
                </a:tc>
                <a:tc>
                  <a:txBody>
                    <a:bodyPr/>
                    <a:p>
                      <a:pPr algn="ctr">
                        <a:buNone/>
                      </a:pPr>
                      <a:r>
                        <a:rPr lang="en-US" altLang="zh-CN"/>
                        <a:t>320</a:t>
                      </a:r>
                      <a:endParaRPr lang="en-US" altLang="zh-CN"/>
                    </a:p>
                  </a:txBody>
                  <a:tcPr/>
                </a:tc>
              </a:tr>
              <a:tr h="407670">
                <a:tc>
                  <a:txBody>
                    <a:bodyPr/>
                    <a:p>
                      <a:pPr algn="ctr">
                        <a:buNone/>
                      </a:pPr>
                      <a:r>
                        <a:rPr lang="en-US" altLang="zh-CN"/>
                        <a:t>C</a:t>
                      </a:r>
                      <a:endParaRPr lang="en-US" altLang="zh-CN"/>
                    </a:p>
                  </a:txBody>
                  <a:tcPr/>
                </a:tc>
                <a:tc>
                  <a:txBody>
                    <a:bodyPr/>
                    <a:p>
                      <a:pPr algn="ctr">
                        <a:buNone/>
                      </a:pPr>
                      <a:r>
                        <a:rPr lang="en-US" altLang="zh-CN"/>
                        <a:t>128</a:t>
                      </a:r>
                      <a:endParaRPr lang="en-US" altLang="zh-CN"/>
                    </a:p>
                  </a:txBody>
                  <a:tcPr/>
                </a:tc>
              </a:tr>
              <a:tr h="407670">
                <a:tc>
                  <a:txBody>
                    <a:bodyPr/>
                    <a:p>
                      <a:pPr algn="ctr">
                        <a:buNone/>
                      </a:pPr>
                      <a:r>
                        <a:rPr lang="en-US" altLang="zh-CN"/>
                        <a:t>COBOL</a:t>
                      </a:r>
                      <a:endParaRPr lang="en-US" altLang="zh-CN"/>
                    </a:p>
                  </a:txBody>
                  <a:tcPr/>
                </a:tc>
                <a:tc>
                  <a:txBody>
                    <a:bodyPr/>
                    <a:p>
                      <a:pPr algn="ctr">
                        <a:buNone/>
                      </a:pPr>
                      <a:r>
                        <a:rPr lang="en-US" altLang="zh-CN"/>
                        <a:t>106</a:t>
                      </a:r>
                      <a:endParaRPr lang="en-US" altLang="zh-CN"/>
                    </a:p>
                  </a:txBody>
                  <a:tcPr/>
                </a:tc>
              </a:tr>
              <a:tr h="407670">
                <a:tc>
                  <a:txBody>
                    <a:bodyPr/>
                    <a:p>
                      <a:pPr algn="ctr">
                        <a:buNone/>
                      </a:pPr>
                      <a:r>
                        <a:rPr lang="en-US" altLang="zh-CN"/>
                        <a:t>FORTRAN</a:t>
                      </a:r>
                      <a:endParaRPr lang="en-US" altLang="zh-CN"/>
                    </a:p>
                  </a:txBody>
                  <a:tcPr/>
                </a:tc>
                <a:tc>
                  <a:txBody>
                    <a:bodyPr/>
                    <a:p>
                      <a:pPr algn="ctr">
                        <a:buNone/>
                      </a:pPr>
                      <a:r>
                        <a:rPr lang="en-US" altLang="zh-CN"/>
                        <a:t>106</a:t>
                      </a:r>
                      <a:endParaRPr lang="en-US" altLang="zh-CN"/>
                    </a:p>
                  </a:txBody>
                  <a:tcPr/>
                </a:tc>
              </a:tr>
              <a:tr h="407670">
                <a:tc>
                  <a:txBody>
                    <a:bodyPr/>
                    <a:p>
                      <a:pPr algn="ctr">
                        <a:buNone/>
                      </a:pPr>
                      <a:r>
                        <a:rPr lang="en-US" altLang="zh-CN"/>
                        <a:t>C++</a:t>
                      </a:r>
                      <a:endParaRPr lang="en-US" altLang="zh-CN"/>
                    </a:p>
                  </a:txBody>
                  <a:tcPr/>
                </a:tc>
                <a:tc>
                  <a:txBody>
                    <a:bodyPr/>
                    <a:p>
                      <a:pPr algn="ctr">
                        <a:buNone/>
                      </a:pPr>
                      <a:r>
                        <a:rPr lang="en-US" altLang="zh-CN"/>
                        <a:t>64</a:t>
                      </a:r>
                      <a:endParaRPr lang="en-US" altLang="zh-CN"/>
                    </a:p>
                  </a:txBody>
                  <a:tcPr/>
                </a:tc>
              </a:tr>
              <a:tr h="407670">
                <a:tc>
                  <a:txBody>
                    <a:bodyPr/>
                    <a:p>
                      <a:pPr algn="ctr">
                        <a:buNone/>
                      </a:pPr>
                      <a:r>
                        <a:rPr lang="en-US" altLang="zh-CN"/>
                        <a:t>Visual Basic</a:t>
                      </a:r>
                      <a:endParaRPr lang="en-US" altLang="zh-CN"/>
                    </a:p>
                  </a:txBody>
                  <a:tcPr/>
                </a:tc>
                <a:tc>
                  <a:txBody>
                    <a:bodyPr/>
                    <a:p>
                      <a:pPr algn="ctr">
                        <a:buNone/>
                      </a:pPr>
                      <a:r>
                        <a:rPr lang="en-US" altLang="zh-CN"/>
                        <a:t>32</a:t>
                      </a:r>
                      <a:endParaRPr lang="en-US" altLang="zh-CN"/>
                    </a:p>
                  </a:txBody>
                  <a:tcPr/>
                </a:tc>
              </a:tr>
            </a:tbl>
          </a:graphicData>
        </a:graphic>
      </p:graphicFrame>
      <p:sp>
        <p:nvSpPr>
          <p:cNvPr id="5" name="文本框 4"/>
          <p:cNvSpPr txBox="1"/>
          <p:nvPr/>
        </p:nvSpPr>
        <p:spPr>
          <a:xfrm>
            <a:off x="4832985" y="1412875"/>
            <a:ext cx="3987165" cy="398780"/>
          </a:xfrm>
          <a:prstGeom prst="rect">
            <a:avLst/>
          </a:prstGeom>
          <a:noFill/>
        </p:spPr>
        <p:txBody>
          <a:bodyPr wrap="square" rtlCol="0">
            <a:spAutoFit/>
          </a:bodyPr>
          <a:p>
            <a:pPr marL="0" indent="0" algn="l">
              <a:buNone/>
            </a:pPr>
            <a:r>
              <a:rPr lang="zh-CN" altLang="en-US" sz="2000">
                <a:sym typeface="+mn-ea"/>
              </a:rPr>
              <a:t>功能点与软件系统代码行数关系</a:t>
            </a:r>
            <a:endParaRPr lang="zh-CN" altLang="en-US" sz="2000"/>
          </a:p>
        </p:txBody>
      </p:sp>
      <p:sp>
        <p:nvSpPr>
          <p:cNvPr id="6" name="文本框 5"/>
          <p:cNvSpPr txBox="1"/>
          <p:nvPr/>
        </p:nvSpPr>
        <p:spPr>
          <a:xfrm>
            <a:off x="6849110" y="59690"/>
            <a:ext cx="3459480" cy="368300"/>
          </a:xfrm>
          <a:prstGeom prst="rect">
            <a:avLst/>
          </a:prstGeom>
          <a:noFill/>
        </p:spPr>
        <p:txBody>
          <a:bodyPr wrap="square" rtlCol="0">
            <a:spAutoFit/>
          </a:bodyPr>
          <a:p>
            <a:r>
              <a:rPr lang="zh-CN" altLang="en-US"/>
              <a:t>测试工作量估计</a:t>
            </a:r>
            <a:endParaRPr lang="zh-CN" altLang="en-US"/>
          </a:p>
        </p:txBody>
      </p:sp>
      <p:sp>
        <p:nvSpPr>
          <p:cNvPr id="8" name="文本框 7"/>
          <p:cNvSpPr txBox="1"/>
          <p:nvPr/>
        </p:nvSpPr>
        <p:spPr>
          <a:xfrm>
            <a:off x="383909" y="735846"/>
            <a:ext cx="6480720" cy="398780"/>
          </a:xfrm>
          <a:prstGeom prst="rect">
            <a:avLst/>
          </a:prstGeom>
          <a:noFill/>
        </p:spPr>
        <p:txBody>
          <a:bodyPr wrap="square" rtlCol="0">
            <a:spAutoFit/>
          </a:bodyPr>
          <a:p>
            <a:r>
              <a:rPr lang="zh-CN" altLang="en-US" sz="2000" b="1" smtClean="0"/>
              <a:t>间接方法</a:t>
            </a:r>
            <a:endParaRPr lang="zh-CN" altLang="en-US" sz="2000" b="1"/>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736715" y="59690"/>
            <a:ext cx="3459480" cy="368300"/>
          </a:xfrm>
          <a:prstGeom prst="rect">
            <a:avLst/>
          </a:prstGeom>
          <a:noFill/>
        </p:spPr>
        <p:txBody>
          <a:bodyPr wrap="square" rtlCol="0">
            <a:spAutoFit/>
          </a:bodyPr>
          <a:p>
            <a:r>
              <a:rPr lang="zh-CN" altLang="en-US"/>
              <a:t>测试工作量估计</a:t>
            </a:r>
            <a:endParaRPr lang="zh-CN" altLang="en-US"/>
          </a:p>
        </p:txBody>
      </p:sp>
      <p:sp>
        <p:nvSpPr>
          <p:cNvPr id="3" name="文本框 2"/>
          <p:cNvSpPr txBox="1"/>
          <p:nvPr/>
        </p:nvSpPr>
        <p:spPr>
          <a:xfrm>
            <a:off x="469900" y="791845"/>
            <a:ext cx="7270750" cy="368300"/>
          </a:xfrm>
          <a:prstGeom prst="rect">
            <a:avLst/>
          </a:prstGeom>
          <a:noFill/>
        </p:spPr>
        <p:txBody>
          <a:bodyPr wrap="square" rtlCol="0">
            <a:spAutoFit/>
          </a:bodyPr>
          <a:p>
            <a:r>
              <a:rPr lang="zh-CN" altLang="en-US">
                <a:solidFill>
                  <a:srgbClr val="FF0000"/>
                </a:solidFill>
              </a:rPr>
              <a:t>第二步：从代码大小估计测试用例</a:t>
            </a:r>
            <a:endParaRPr lang="zh-CN" altLang="en-US">
              <a:solidFill>
                <a:srgbClr val="FF0000"/>
              </a:solidFill>
            </a:endParaRPr>
          </a:p>
        </p:txBody>
      </p:sp>
      <p:sp>
        <p:nvSpPr>
          <p:cNvPr id="4" name="文本框 3"/>
          <p:cNvSpPr txBox="1"/>
          <p:nvPr/>
        </p:nvSpPr>
        <p:spPr>
          <a:xfrm>
            <a:off x="1072515" y="1263015"/>
            <a:ext cx="6693535" cy="368300"/>
          </a:xfrm>
          <a:prstGeom prst="rect">
            <a:avLst/>
          </a:prstGeom>
          <a:noFill/>
        </p:spPr>
        <p:txBody>
          <a:bodyPr wrap="square" rtlCol="0">
            <a:spAutoFit/>
          </a:bodyPr>
          <a:p>
            <a:r>
              <a:rPr lang="en-US" altLang="zh-CN" b="1"/>
              <a:t>Hitachi Software </a:t>
            </a:r>
            <a:r>
              <a:rPr lang="zh-CN" altLang="en-US" b="1"/>
              <a:t>提出的标准</a:t>
            </a:r>
            <a:r>
              <a:rPr lang="zh-CN" altLang="en-US"/>
              <a:t>：每</a:t>
            </a:r>
            <a:r>
              <a:rPr lang="en-US" altLang="zh-CN"/>
              <a:t>10~15</a:t>
            </a:r>
            <a:r>
              <a:rPr lang="zh-CN" altLang="en-US"/>
              <a:t>行代码需要一个测试用例</a:t>
            </a:r>
            <a:endParaRPr lang="zh-CN" altLang="en-US"/>
          </a:p>
        </p:txBody>
      </p:sp>
      <p:sp>
        <p:nvSpPr>
          <p:cNvPr id="5" name="文本框 4"/>
          <p:cNvSpPr txBox="1"/>
          <p:nvPr/>
        </p:nvSpPr>
        <p:spPr>
          <a:xfrm>
            <a:off x="1486535" y="1710055"/>
            <a:ext cx="5857240" cy="2168525"/>
          </a:xfrm>
          <a:prstGeom prst="rect">
            <a:avLst/>
          </a:prstGeom>
          <a:noFill/>
        </p:spPr>
        <p:txBody>
          <a:bodyPr wrap="square" rtlCol="0">
            <a:spAutoFit/>
          </a:bodyPr>
          <a:p>
            <a:pPr fontAlgn="auto">
              <a:lnSpc>
                <a:spcPct val="125000"/>
              </a:lnSpc>
            </a:pPr>
            <a:r>
              <a:rPr lang="zh-CN" altLang="en-US"/>
              <a:t>例：一个用</a:t>
            </a:r>
            <a:r>
              <a:rPr lang="en-US" altLang="zh-CN"/>
              <a:t>C</a:t>
            </a:r>
            <a:r>
              <a:rPr lang="zh-CN" altLang="en-US"/>
              <a:t>语言实现的具有</a:t>
            </a:r>
            <a:r>
              <a:rPr lang="en-US" altLang="zh-CN"/>
              <a:t>100</a:t>
            </a:r>
            <a:r>
              <a:rPr lang="zh-CN" altLang="en-US"/>
              <a:t>个功能点的系统</a:t>
            </a:r>
            <a:endParaRPr lang="zh-CN" altLang="en-US"/>
          </a:p>
          <a:p>
            <a:pPr fontAlgn="auto">
              <a:lnSpc>
                <a:spcPct val="125000"/>
              </a:lnSpc>
            </a:pPr>
            <a:r>
              <a:rPr lang="en-US" altLang="zh-CN"/>
              <a:t>         </a:t>
            </a:r>
            <a:r>
              <a:rPr lang="zh-CN" altLang="en-US"/>
              <a:t>代码行数：</a:t>
            </a:r>
            <a:r>
              <a:rPr lang="en-US" altLang="zh-CN"/>
              <a:t>LOC=FP*LOC/FP</a:t>
            </a:r>
            <a:endParaRPr lang="en-US" altLang="zh-CN"/>
          </a:p>
          <a:p>
            <a:pPr fontAlgn="auto">
              <a:lnSpc>
                <a:spcPct val="125000"/>
              </a:lnSpc>
            </a:pPr>
            <a:r>
              <a:rPr lang="en-US" altLang="zh-CN"/>
              <a:t>	              LOC=100*128=12800</a:t>
            </a:r>
            <a:endParaRPr lang="en-US" altLang="zh-CN"/>
          </a:p>
          <a:p>
            <a:pPr fontAlgn="auto">
              <a:lnSpc>
                <a:spcPct val="125000"/>
              </a:lnSpc>
            </a:pPr>
            <a:r>
              <a:rPr lang="en-US" altLang="zh-CN"/>
              <a:t>         </a:t>
            </a:r>
            <a:r>
              <a:rPr lang="zh-CN" altLang="en-US"/>
              <a:t>用例个数：</a:t>
            </a:r>
            <a:r>
              <a:rPr lang="en-US" altLang="zh-CN"/>
              <a:t>12800/10=1280</a:t>
            </a:r>
            <a:endParaRPr lang="en-US" altLang="zh-CN"/>
          </a:p>
          <a:p>
            <a:pPr fontAlgn="auto">
              <a:lnSpc>
                <a:spcPct val="125000"/>
              </a:lnSpc>
            </a:pPr>
            <a:r>
              <a:rPr lang="en-US" altLang="zh-CN"/>
              <a:t>	              12800/15=850</a:t>
            </a:r>
            <a:endParaRPr lang="en-US" altLang="zh-CN"/>
          </a:p>
          <a:p>
            <a:pPr fontAlgn="auto">
              <a:lnSpc>
                <a:spcPct val="125000"/>
              </a:lnSpc>
            </a:pPr>
            <a:r>
              <a:rPr lang="en-US" altLang="zh-CN"/>
              <a:t>	</a:t>
            </a:r>
            <a:r>
              <a:rPr lang="zh-CN" altLang="en-US"/>
              <a:t>故，该系统测试用例的个数为</a:t>
            </a:r>
            <a:r>
              <a:rPr lang="en-US" altLang="zh-CN"/>
              <a:t>850~1280</a:t>
            </a:r>
            <a:r>
              <a:rPr lang="zh-CN" altLang="en-US"/>
              <a:t>个</a:t>
            </a:r>
            <a:endParaRPr lang="zh-CN" altLang="en-US"/>
          </a:p>
        </p:txBody>
      </p:sp>
      <p:sp>
        <p:nvSpPr>
          <p:cNvPr id="6" name="文本框 5"/>
          <p:cNvSpPr txBox="1"/>
          <p:nvPr/>
        </p:nvSpPr>
        <p:spPr>
          <a:xfrm>
            <a:off x="729615" y="3896360"/>
            <a:ext cx="7823835" cy="706755"/>
          </a:xfrm>
          <a:prstGeom prst="rect">
            <a:avLst/>
          </a:prstGeom>
          <a:noFill/>
        </p:spPr>
        <p:txBody>
          <a:bodyPr wrap="square" rtlCol="0">
            <a:spAutoFit/>
          </a:bodyPr>
          <a:p>
            <a:r>
              <a:rPr lang="en-US" altLang="zh-CN" sz="2000" b="1"/>
              <a:t>          </a:t>
            </a:r>
            <a:r>
              <a:rPr lang="zh-CN" altLang="en-US" sz="2000" b="1"/>
              <a:t>牢记：这些测试用例只包括系统测试的测试用例，不包含单元测试和集成测试。</a:t>
            </a:r>
            <a:endParaRPr lang="zh-CN" altLang="en-US" sz="20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736715" y="59690"/>
            <a:ext cx="3459480" cy="368300"/>
          </a:xfrm>
          <a:prstGeom prst="rect">
            <a:avLst/>
          </a:prstGeom>
          <a:noFill/>
        </p:spPr>
        <p:txBody>
          <a:bodyPr wrap="square" rtlCol="0">
            <a:spAutoFit/>
          </a:bodyPr>
          <a:p>
            <a:r>
              <a:rPr lang="zh-CN" altLang="en-US"/>
              <a:t>测试工作量估计</a:t>
            </a:r>
            <a:endParaRPr lang="zh-CN" altLang="en-US"/>
          </a:p>
        </p:txBody>
      </p:sp>
      <p:sp>
        <p:nvSpPr>
          <p:cNvPr id="8" name="文本框 7"/>
          <p:cNvSpPr txBox="1"/>
          <p:nvPr/>
        </p:nvSpPr>
        <p:spPr>
          <a:xfrm>
            <a:off x="1048385" y="1570990"/>
            <a:ext cx="6802755" cy="852805"/>
          </a:xfrm>
          <a:prstGeom prst="rect">
            <a:avLst/>
          </a:prstGeom>
          <a:noFill/>
        </p:spPr>
        <p:txBody>
          <a:bodyPr wrap="square" rtlCol="0">
            <a:spAutoFit/>
          </a:bodyPr>
          <a:p>
            <a:pPr fontAlgn="auto">
              <a:lnSpc>
                <a:spcPct val="150000"/>
              </a:lnSpc>
            </a:pPr>
            <a:r>
              <a:rPr lang="en-US" altLang="zh-CN"/>
              <a:t>Caper Jones</a:t>
            </a:r>
            <a:r>
              <a:rPr lang="zh-CN" altLang="en-US"/>
              <a:t>给出了功能点和创建的测试用例总数的直接关系：</a:t>
            </a:r>
            <a:endParaRPr lang="zh-CN" altLang="en-US"/>
          </a:p>
          <a:p>
            <a:pPr fontAlgn="auto">
              <a:lnSpc>
                <a:spcPct val="125000"/>
              </a:lnSpc>
            </a:pPr>
            <a:r>
              <a:rPr lang="en-US" altLang="zh-CN"/>
              <a:t>		</a:t>
            </a:r>
            <a:r>
              <a:rPr lang="zh-CN" altLang="en-US" b="1"/>
              <a:t>测试用例总数</a:t>
            </a:r>
            <a:r>
              <a:rPr lang="en-US" altLang="zh-CN" b="1"/>
              <a:t>=</a:t>
            </a:r>
            <a:r>
              <a:rPr lang="zh-CN" altLang="en-US" b="1"/>
              <a:t>（功能点数）</a:t>
            </a:r>
            <a:r>
              <a:rPr lang="en-US" altLang="zh-CN" b="1" baseline="30000"/>
              <a:t>1.2</a:t>
            </a:r>
            <a:endParaRPr lang="en-US" altLang="zh-CN" b="1" baseline="30000"/>
          </a:p>
        </p:txBody>
      </p:sp>
      <p:sp>
        <p:nvSpPr>
          <p:cNvPr id="9" name="文本框 8"/>
          <p:cNvSpPr txBox="1"/>
          <p:nvPr/>
        </p:nvSpPr>
        <p:spPr>
          <a:xfrm>
            <a:off x="1048385" y="2857500"/>
            <a:ext cx="6558915" cy="645160"/>
          </a:xfrm>
          <a:prstGeom prst="rect">
            <a:avLst/>
          </a:prstGeom>
          <a:noFill/>
        </p:spPr>
        <p:txBody>
          <a:bodyPr wrap="square" rtlCol="0">
            <a:spAutoFit/>
          </a:bodyPr>
          <a:p>
            <a:r>
              <a:rPr lang="zh-CN" altLang="en-US" b="1"/>
              <a:t>注意</a:t>
            </a:r>
            <a:r>
              <a:rPr lang="zh-CN" altLang="en-US"/>
              <a:t>：该测试用例包括了一个软件系统中完成的所有形式的测试，故无法从中分辨出系统测试的工作量大小</a:t>
            </a:r>
            <a:endParaRPr lang="zh-CN" altLang="en-US"/>
          </a:p>
        </p:txBody>
      </p:sp>
      <p:sp>
        <p:nvSpPr>
          <p:cNvPr id="13" name="文本框 12"/>
          <p:cNvSpPr txBox="1"/>
          <p:nvPr/>
        </p:nvSpPr>
        <p:spPr>
          <a:xfrm>
            <a:off x="567424" y="735846"/>
            <a:ext cx="6480720" cy="398780"/>
          </a:xfrm>
          <a:prstGeom prst="rect">
            <a:avLst/>
          </a:prstGeom>
          <a:noFill/>
        </p:spPr>
        <p:txBody>
          <a:bodyPr wrap="square" rtlCol="0">
            <a:spAutoFit/>
          </a:bodyPr>
          <a:lstStyle/>
          <a:p>
            <a:r>
              <a:rPr lang="zh-CN" altLang="en-US" sz="2000" b="1"/>
              <a:t>直接方法</a:t>
            </a:r>
            <a:endParaRPr lang="zh-CN" altLang="en-US" sz="2000" b="1"/>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736715" y="59690"/>
            <a:ext cx="3459480" cy="368300"/>
          </a:xfrm>
          <a:prstGeom prst="rect">
            <a:avLst/>
          </a:prstGeom>
          <a:noFill/>
        </p:spPr>
        <p:txBody>
          <a:bodyPr wrap="square" rtlCol="0">
            <a:spAutoFit/>
          </a:bodyPr>
          <a:p>
            <a:r>
              <a:rPr lang="zh-CN" altLang="en-US"/>
              <a:t>测试工作量估计</a:t>
            </a:r>
            <a:endParaRPr lang="zh-CN" altLang="en-US"/>
          </a:p>
        </p:txBody>
      </p:sp>
      <p:sp>
        <p:nvSpPr>
          <p:cNvPr id="11" name="文本框 10"/>
          <p:cNvSpPr txBox="1"/>
          <p:nvPr/>
        </p:nvSpPr>
        <p:spPr>
          <a:xfrm>
            <a:off x="879475" y="788670"/>
            <a:ext cx="5857240" cy="1129665"/>
          </a:xfrm>
          <a:prstGeom prst="rect">
            <a:avLst/>
          </a:prstGeom>
          <a:noFill/>
        </p:spPr>
        <p:txBody>
          <a:bodyPr wrap="square" rtlCol="0">
            <a:spAutoFit/>
          </a:bodyPr>
          <a:p>
            <a:pPr fontAlgn="auto">
              <a:lnSpc>
                <a:spcPct val="125000"/>
              </a:lnSpc>
            </a:pPr>
            <a:r>
              <a:rPr lang="zh-CN" altLang="en-US" b="1"/>
              <a:t>例</a:t>
            </a:r>
            <a:r>
              <a:rPr lang="zh-CN" altLang="en-US"/>
              <a:t>：一个用</a:t>
            </a:r>
            <a:r>
              <a:rPr lang="en-US" altLang="zh-CN"/>
              <a:t>C</a:t>
            </a:r>
            <a:r>
              <a:rPr lang="zh-CN" altLang="en-US"/>
              <a:t>语言实现的具有</a:t>
            </a:r>
            <a:r>
              <a:rPr lang="en-US" altLang="zh-CN"/>
              <a:t>100</a:t>
            </a:r>
            <a:r>
              <a:rPr lang="zh-CN" altLang="en-US"/>
              <a:t>个功能点的系统</a:t>
            </a:r>
            <a:endParaRPr lang="zh-CN" altLang="en-US"/>
          </a:p>
          <a:p>
            <a:pPr fontAlgn="auto">
              <a:lnSpc>
                <a:spcPct val="125000"/>
              </a:lnSpc>
            </a:pPr>
            <a:r>
              <a:rPr lang="en-US" altLang="zh-CN"/>
              <a:t>                  </a:t>
            </a:r>
            <a:r>
              <a:rPr lang="zh-CN" altLang="en-US"/>
              <a:t>用例个数：（</a:t>
            </a:r>
            <a:r>
              <a:rPr lang="en-US" altLang="zh-CN"/>
              <a:t>100</a:t>
            </a:r>
            <a:r>
              <a:rPr lang="zh-CN" altLang="en-US"/>
              <a:t>）</a:t>
            </a:r>
            <a:r>
              <a:rPr lang="en-US" altLang="zh-CN" baseline="30000"/>
              <a:t>1.2</a:t>
            </a:r>
            <a:r>
              <a:rPr lang="en-US" altLang="zh-CN"/>
              <a:t> =251</a:t>
            </a:r>
            <a:endParaRPr lang="en-US" altLang="zh-CN"/>
          </a:p>
          <a:p>
            <a:pPr fontAlgn="auto">
              <a:lnSpc>
                <a:spcPct val="125000"/>
              </a:lnSpc>
            </a:pPr>
            <a:r>
              <a:rPr lang="en-US" altLang="zh-CN"/>
              <a:t>	</a:t>
            </a:r>
            <a:r>
              <a:rPr lang="zh-CN" altLang="en-US"/>
              <a:t>故，该系统测试用例的个数为</a:t>
            </a:r>
            <a:r>
              <a:rPr lang="en-US" altLang="zh-CN"/>
              <a:t>251</a:t>
            </a:r>
            <a:r>
              <a:rPr lang="zh-CN" altLang="en-US"/>
              <a:t>个</a:t>
            </a:r>
            <a:endParaRPr lang="zh-CN" altLang="en-US"/>
          </a:p>
        </p:txBody>
      </p:sp>
      <p:sp>
        <p:nvSpPr>
          <p:cNvPr id="3" name="文本框 2"/>
          <p:cNvSpPr txBox="1"/>
          <p:nvPr/>
        </p:nvSpPr>
        <p:spPr>
          <a:xfrm>
            <a:off x="824865" y="2005965"/>
            <a:ext cx="5911850" cy="368300"/>
          </a:xfrm>
          <a:prstGeom prst="rect">
            <a:avLst/>
          </a:prstGeom>
          <a:noFill/>
        </p:spPr>
        <p:txBody>
          <a:bodyPr wrap="square" rtlCol="0">
            <a:spAutoFit/>
          </a:bodyPr>
          <a:p>
            <a:r>
              <a:rPr lang="zh-CN" altLang="en-US"/>
              <a:t>间接方法中，所需要的测试用例为</a:t>
            </a:r>
            <a:r>
              <a:rPr lang="en-US" altLang="zh-CN"/>
              <a:t>850~12800</a:t>
            </a:r>
            <a:r>
              <a:rPr lang="zh-CN" altLang="en-US"/>
              <a:t>个</a:t>
            </a:r>
            <a:endParaRPr lang="zh-CN" altLang="en-US"/>
          </a:p>
        </p:txBody>
      </p:sp>
      <p:sp>
        <p:nvSpPr>
          <p:cNvPr id="4" name="椭圆形标注 3"/>
          <p:cNvSpPr/>
          <p:nvPr/>
        </p:nvSpPr>
        <p:spPr>
          <a:xfrm rot="720000">
            <a:off x="6303645" y="852805"/>
            <a:ext cx="1823720" cy="1074420"/>
          </a:xfrm>
          <a:prstGeom prst="wedgeEllipseCallout">
            <a:avLst/>
          </a:prstGeom>
          <a:ln>
            <a:solidFill>
              <a:srgbClr val="8ACFF0"/>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5" name="文本框 4"/>
          <p:cNvSpPr txBox="1"/>
          <p:nvPr/>
        </p:nvSpPr>
        <p:spPr>
          <a:xfrm>
            <a:off x="6627495" y="1031240"/>
            <a:ext cx="1339850" cy="645160"/>
          </a:xfrm>
          <a:prstGeom prst="rect">
            <a:avLst/>
          </a:prstGeom>
          <a:noFill/>
        </p:spPr>
        <p:txBody>
          <a:bodyPr wrap="square" rtlCol="0">
            <a:spAutoFit/>
          </a:bodyPr>
          <a:p>
            <a:r>
              <a:rPr lang="zh-CN" altLang="en-US"/>
              <a:t>为什么差这么多？</a:t>
            </a:r>
            <a:endParaRPr lang="zh-CN" altLang="en-US"/>
          </a:p>
        </p:txBody>
      </p:sp>
      <p:sp>
        <p:nvSpPr>
          <p:cNvPr id="6" name="文本框 5"/>
          <p:cNvSpPr txBox="1"/>
          <p:nvPr/>
        </p:nvSpPr>
        <p:spPr>
          <a:xfrm>
            <a:off x="653415" y="2588260"/>
            <a:ext cx="7980680" cy="1129665"/>
          </a:xfrm>
          <a:prstGeom prst="rect">
            <a:avLst/>
          </a:prstGeom>
          <a:noFill/>
        </p:spPr>
        <p:txBody>
          <a:bodyPr wrap="square" rtlCol="0">
            <a:spAutoFit/>
          </a:bodyPr>
          <a:p>
            <a:pPr fontAlgn="auto">
              <a:lnSpc>
                <a:spcPct val="125000"/>
              </a:lnSpc>
            </a:pPr>
            <a:r>
              <a:rPr lang="en-US" altLang="zh-CN"/>
              <a:t>         </a:t>
            </a:r>
            <a:r>
              <a:rPr lang="zh-CN" altLang="en-US"/>
              <a:t>日本的软件产业中使用的术语是测试点（与测试步骤相似），通常一个测试点包含</a:t>
            </a:r>
            <a:r>
              <a:rPr lang="en-US" altLang="zh-CN"/>
              <a:t>1~10</a:t>
            </a:r>
            <a:r>
              <a:rPr lang="zh-CN" altLang="en-US"/>
              <a:t>个测试用例。</a:t>
            </a:r>
            <a:endParaRPr lang="zh-CN" altLang="en-US"/>
          </a:p>
          <a:p>
            <a:pPr fontAlgn="auto">
              <a:lnSpc>
                <a:spcPct val="125000"/>
              </a:lnSpc>
            </a:pPr>
            <a:r>
              <a:rPr lang="zh-CN" altLang="en-US"/>
              <a:t>         间接方法中使用的测试用例数代表测试步骤数或测试点数。</a:t>
            </a:r>
            <a:endParaRPr lang="zh-CN" altLang="en-US"/>
          </a:p>
        </p:txBody>
      </p:sp>
      <p:sp>
        <p:nvSpPr>
          <p:cNvPr id="7" name="文本框 6"/>
          <p:cNvSpPr txBox="1"/>
          <p:nvPr/>
        </p:nvSpPr>
        <p:spPr>
          <a:xfrm>
            <a:off x="971550" y="3827145"/>
            <a:ext cx="6431915" cy="783590"/>
          </a:xfrm>
          <a:prstGeom prst="rect">
            <a:avLst/>
          </a:prstGeom>
          <a:noFill/>
        </p:spPr>
        <p:txBody>
          <a:bodyPr wrap="square" rtlCol="0">
            <a:spAutoFit/>
          </a:bodyPr>
          <a:p>
            <a:pPr fontAlgn="auto">
              <a:lnSpc>
                <a:spcPct val="125000"/>
              </a:lnSpc>
            </a:pPr>
            <a:r>
              <a:rPr lang="en-US" altLang="zh-CN"/>
              <a:t>         </a:t>
            </a:r>
            <a:r>
              <a:rPr lang="zh-CN" altLang="en-US"/>
              <a:t>假设一个测试点包含</a:t>
            </a:r>
            <a:r>
              <a:rPr lang="en-US" altLang="zh-CN"/>
              <a:t>5</a:t>
            </a:r>
            <a:r>
              <a:rPr lang="zh-CN" altLang="en-US"/>
              <a:t>个测试用例，则间接方法中，测试用例个数为</a:t>
            </a:r>
            <a:r>
              <a:rPr lang="en-US" altLang="zh-CN"/>
              <a:t>170~256</a:t>
            </a:r>
            <a:r>
              <a:rPr lang="zh-CN" altLang="en-US"/>
              <a:t>，与直接方法中的</a:t>
            </a:r>
            <a:r>
              <a:rPr lang="en-US" altLang="zh-CN"/>
              <a:t>251</a:t>
            </a:r>
            <a:r>
              <a:rPr lang="zh-CN" altLang="en-US"/>
              <a:t>个相似。</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p:bldP spid="6" grpId="0"/>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736715" y="59690"/>
            <a:ext cx="3459480" cy="368300"/>
          </a:xfrm>
          <a:prstGeom prst="rect">
            <a:avLst/>
          </a:prstGeom>
          <a:noFill/>
        </p:spPr>
        <p:txBody>
          <a:bodyPr wrap="square" rtlCol="0">
            <a:spAutoFit/>
          </a:bodyPr>
          <a:p>
            <a:r>
              <a:rPr lang="zh-CN" altLang="en-US"/>
              <a:t>测试工作量估计</a:t>
            </a:r>
            <a:endParaRPr lang="zh-CN" altLang="en-US"/>
          </a:p>
        </p:txBody>
      </p:sp>
      <p:sp>
        <p:nvSpPr>
          <p:cNvPr id="7" name="标题 6"/>
          <p:cNvSpPr>
            <a:spLocks noGrp="1"/>
          </p:cNvSpPr>
          <p:nvPr>
            <p:ph type="title"/>
          </p:nvPr>
        </p:nvSpPr>
        <p:spPr>
          <a:xfrm>
            <a:off x="567055" y="509905"/>
            <a:ext cx="8119745" cy="441960"/>
          </a:xfrm>
        </p:spPr>
        <p:txBody>
          <a:bodyPr>
            <a:noAutofit/>
          </a:bodyPr>
          <a:p>
            <a:r>
              <a:rPr lang="en-US" altLang="zh-CN" sz="2800" b="1"/>
              <a:t>12.8.2 </a:t>
            </a:r>
            <a:r>
              <a:rPr lang="zh-CN" altLang="en-US" sz="2800" b="1"/>
              <a:t>创建测试用例工作量</a:t>
            </a:r>
            <a:endParaRPr lang="zh-CN" altLang="en-US" sz="2800" b="1"/>
          </a:p>
        </p:txBody>
      </p:sp>
      <p:sp>
        <p:nvSpPr>
          <p:cNvPr id="3" name="文本框 2"/>
          <p:cNvSpPr txBox="1"/>
          <p:nvPr/>
        </p:nvSpPr>
        <p:spPr>
          <a:xfrm>
            <a:off x="676275" y="1303020"/>
            <a:ext cx="6995160" cy="368300"/>
          </a:xfrm>
          <a:prstGeom prst="rect">
            <a:avLst/>
          </a:prstGeom>
          <a:noFill/>
        </p:spPr>
        <p:txBody>
          <a:bodyPr wrap="square" rtlCol="0">
            <a:spAutoFit/>
          </a:bodyPr>
          <a:p>
            <a:r>
              <a:rPr lang="zh-CN" altLang="en-US"/>
              <a:t>确定测试套件与测试目标之后，有必要花时间来创建测试用例。</a:t>
            </a:r>
            <a:endParaRPr lang="zh-CN" altLang="en-US"/>
          </a:p>
        </p:txBody>
      </p:sp>
      <p:graphicFrame>
        <p:nvGraphicFramePr>
          <p:cNvPr id="4" name="表格 3"/>
          <p:cNvGraphicFramePr/>
          <p:nvPr/>
        </p:nvGraphicFramePr>
        <p:xfrm>
          <a:off x="457200" y="2215515"/>
          <a:ext cx="8368030" cy="1645920"/>
        </p:xfrm>
        <a:graphic>
          <a:graphicData uri="http://schemas.openxmlformats.org/drawingml/2006/table">
            <a:tbl>
              <a:tblPr firstRow="1" bandRow="1">
                <a:tableStyleId>{5C22544A-7EE6-4342-B048-85BDC9FD1C3A}</a:tableStyleId>
              </a:tblPr>
              <a:tblGrid>
                <a:gridCol w="5352415"/>
                <a:gridCol w="3015615"/>
              </a:tblGrid>
              <a:tr h="365760">
                <a:tc>
                  <a:txBody>
                    <a:bodyPr/>
                    <a:p>
                      <a:pPr algn="ctr">
                        <a:buNone/>
                      </a:pPr>
                      <a:r>
                        <a:rPr lang="zh-CN" altLang="en-US"/>
                        <a:t>测试用例大小</a:t>
                      </a:r>
                      <a:endParaRPr lang="zh-CN" altLang="en-US"/>
                    </a:p>
                  </a:txBody>
                  <a:tcPr/>
                </a:tc>
                <a:tc>
                  <a:txBody>
                    <a:bodyPr/>
                    <a:p>
                      <a:pPr algn="ctr">
                        <a:buNone/>
                      </a:pPr>
                      <a:r>
                        <a:rPr lang="zh-CN" altLang="en-US"/>
                        <a:t>每人一天的平均测试用例数</a:t>
                      </a:r>
                      <a:endParaRPr lang="zh-CN" altLang="en-US"/>
                    </a:p>
                  </a:txBody>
                  <a:tcPr/>
                </a:tc>
              </a:tr>
              <a:tr h="640080">
                <a:tc>
                  <a:txBody>
                    <a:bodyPr/>
                    <a:p>
                      <a:pPr algn="ctr">
                        <a:buNone/>
                      </a:pPr>
                      <a:r>
                        <a:rPr lang="zh-CN" altLang="en-US" sz="1800" dirty="0">
                          <a:latin typeface="Arial" panose="020B0604020202020204" pitchFamily="34" charset="0"/>
                          <a:ea typeface="宋体" panose="02010600030101010101" pitchFamily="2" charset="-122"/>
                          <a:sym typeface="+mn-ea"/>
                        </a:rPr>
                        <a:t>小的，简单的测试用例（包含1-10个原子测试步骤）                    </a:t>
                      </a:r>
                      <a:endParaRPr lang="zh-CN" altLang="en-US"/>
                    </a:p>
                  </a:txBody>
                  <a:tcPr/>
                </a:tc>
                <a:tc>
                  <a:txBody>
                    <a:bodyPr/>
                    <a:p>
                      <a:pPr algn="ctr">
                        <a:buNone/>
                      </a:pPr>
                      <a:r>
                        <a:rPr lang="zh-CN" altLang="en-US" sz="1800" dirty="0">
                          <a:latin typeface="Arial" panose="020B0604020202020204" pitchFamily="34" charset="0"/>
                          <a:ea typeface="宋体" panose="02010600030101010101" pitchFamily="2" charset="-122"/>
                          <a:sym typeface="+mn-ea"/>
                        </a:rPr>
                        <a:t>7-15  </a:t>
                      </a:r>
                      <a:endParaRPr lang="zh-CN" altLang="en-US" sz="1800">
                        <a:latin typeface="Arial" panose="020B0604020202020204" pitchFamily="34" charset="0"/>
                      </a:endParaRPr>
                    </a:p>
                    <a:p>
                      <a:pPr algn="ctr">
                        <a:buNone/>
                      </a:pPr>
                      <a:endParaRPr lang="zh-CN" altLang="en-US" sz="1800">
                        <a:latin typeface="Arial" panose="020B0604020202020204" pitchFamily="34" charset="0"/>
                      </a:endParaRPr>
                    </a:p>
                  </a:txBody>
                  <a:tcPr/>
                </a:tc>
              </a:tr>
              <a:tr h="640080">
                <a:tc>
                  <a:txBody>
                    <a:bodyPr/>
                    <a:p>
                      <a:pPr algn="ctr">
                        <a:buNone/>
                      </a:pPr>
                      <a:r>
                        <a:rPr lang="zh-CN" altLang="en-US" sz="1800" dirty="0">
                          <a:latin typeface="Arial" panose="020B0604020202020204" pitchFamily="34" charset="0"/>
                          <a:ea typeface="宋体" panose="02010600030101010101" pitchFamily="2" charset="-122"/>
                          <a:sym typeface="+mn-ea"/>
                        </a:rPr>
                        <a:t>大的，复杂的测试用例（包含10-50个原子测试步骤）                 </a:t>
                      </a:r>
                      <a:endParaRPr lang="zh-CN" altLang="en-US"/>
                    </a:p>
                  </a:txBody>
                  <a:tcPr/>
                </a:tc>
                <a:tc>
                  <a:txBody>
                    <a:bodyPr/>
                    <a:p>
                      <a:pPr algn="ctr">
                        <a:buNone/>
                      </a:pPr>
                      <a:r>
                        <a:rPr lang="zh-CN" altLang="en-US" sz="1800" dirty="0">
                          <a:latin typeface="Arial" panose="020B0604020202020204" pitchFamily="34" charset="0"/>
                          <a:ea typeface="宋体" panose="02010600030101010101" pitchFamily="2" charset="-122"/>
                          <a:sym typeface="+mn-ea"/>
                        </a:rPr>
                        <a:t>1.5-3          </a:t>
                      </a:r>
                      <a:endParaRPr lang="zh-CN" altLang="en-US" sz="1800">
                        <a:latin typeface="Arial" panose="020B0604020202020204" pitchFamily="34" charset="0"/>
                      </a:endParaRPr>
                    </a:p>
                    <a:p>
                      <a:pPr algn="ctr">
                        <a:buNone/>
                      </a:pPr>
                      <a:endParaRPr lang="zh-CN" altLang="en-US" sz="1800">
                        <a:latin typeface="Arial" panose="020B0604020202020204" pitchFamily="34" charset="0"/>
                      </a:endParaRPr>
                    </a:p>
                  </a:txBody>
                  <a:tcPr/>
                </a:tc>
              </a:tr>
            </a:tbl>
          </a:graphicData>
        </a:graphic>
      </p:graphicFrame>
      <p:sp>
        <p:nvSpPr>
          <p:cNvPr id="5" name="文本框 4"/>
          <p:cNvSpPr txBox="1"/>
          <p:nvPr/>
        </p:nvSpPr>
        <p:spPr>
          <a:xfrm>
            <a:off x="3169285" y="1781810"/>
            <a:ext cx="3491230" cy="368300"/>
          </a:xfrm>
          <a:prstGeom prst="rect">
            <a:avLst/>
          </a:prstGeom>
          <a:noFill/>
        </p:spPr>
        <p:txBody>
          <a:bodyPr wrap="square" rtlCol="0">
            <a:spAutoFit/>
          </a:bodyPr>
          <a:p>
            <a:r>
              <a:rPr lang="zh-CN" altLang="en-US"/>
              <a:t>手工创建测试用例工作量指南</a:t>
            </a:r>
            <a:endParaRPr lang="zh-CN" altLang="en-US"/>
          </a:p>
        </p:txBody>
      </p:sp>
      <p:sp>
        <p:nvSpPr>
          <p:cNvPr id="6" name="文本框 5"/>
          <p:cNvSpPr txBox="1"/>
          <p:nvPr/>
        </p:nvSpPr>
        <p:spPr>
          <a:xfrm>
            <a:off x="894715" y="4027805"/>
            <a:ext cx="6475095" cy="645160"/>
          </a:xfrm>
          <a:prstGeom prst="rect">
            <a:avLst/>
          </a:prstGeom>
          <a:noFill/>
        </p:spPr>
        <p:txBody>
          <a:bodyPr wrap="square" rtlCol="0">
            <a:spAutoFit/>
          </a:bodyPr>
          <a:p>
            <a:r>
              <a:rPr lang="en-US" altLang="zh-CN"/>
              <a:t>         </a:t>
            </a:r>
            <a:r>
              <a:rPr lang="zh-CN" altLang="en-US" b="1"/>
              <a:t>该表中的时间代表在测试用例状态转换图中，进入创建状态到进入发布状态的时间</a:t>
            </a:r>
            <a:endParaRPr lang="zh-CN" altLang="en-US" b="1"/>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系统测试计划的结构</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020695" y="516255"/>
            <a:ext cx="3564890" cy="521970"/>
          </a:xfrm>
          <a:prstGeom prst="rect">
            <a:avLst/>
          </a:prstGeom>
          <a:noFill/>
        </p:spPr>
        <p:txBody>
          <a:bodyPr wrap="square" rtlCol="0">
            <a:spAutoFit/>
          </a:bodyPr>
          <a:p>
            <a:pPr algn="ctr"/>
            <a:r>
              <a:rPr lang="zh-CN" altLang="zh-CN" sz="2800" b="1" dirty="0">
                <a:sym typeface="+mn-ea"/>
              </a:rPr>
              <a:t>系统测试</a:t>
            </a:r>
            <a:r>
              <a:rPr lang="zh-CN" altLang="en-US" sz="2800" b="1" dirty="0">
                <a:sym typeface="+mn-ea"/>
              </a:rPr>
              <a:t>计划</a:t>
            </a:r>
            <a:endParaRPr lang="zh-CN" altLang="en-US" sz="2800" b="1" dirty="0">
              <a:sym typeface="+mn-ea"/>
            </a:endParaRPr>
          </a:p>
        </p:txBody>
      </p:sp>
      <p:sp>
        <p:nvSpPr>
          <p:cNvPr id="2" name="文本框 1"/>
          <p:cNvSpPr txBox="1"/>
          <p:nvPr/>
        </p:nvSpPr>
        <p:spPr>
          <a:xfrm>
            <a:off x="520700" y="1102995"/>
            <a:ext cx="8606790" cy="398780"/>
          </a:xfrm>
          <a:prstGeom prst="rect">
            <a:avLst/>
          </a:prstGeom>
          <a:noFill/>
        </p:spPr>
        <p:txBody>
          <a:bodyPr wrap="none" rtlCol="0" anchor="t">
            <a:spAutoFit/>
          </a:bodyPr>
          <a:p>
            <a:r>
              <a:rPr lang="zh-CN" altLang="en-US" sz="2000" b="1" dirty="0">
                <a:solidFill>
                  <a:schemeClr val="tx1"/>
                </a:solidFill>
                <a:latin typeface="Arial" panose="020B0604020202020204" pitchFamily="34" charset="0"/>
                <a:ea typeface="宋体" panose="02010600030101010101" pitchFamily="2" charset="-122"/>
                <a:sym typeface="+mn-ea"/>
              </a:rPr>
              <a:t>系统测试计划，简单说测试计划的目的，就是为测试执行进行准备和组织。</a:t>
            </a:r>
            <a:endParaRPr lang="zh-CN" altLang="en-US" sz="2000" b="1" dirty="0">
              <a:solidFill>
                <a:schemeClr val="tx1"/>
              </a:solidFill>
              <a:latin typeface="Arial" panose="020B0604020202020204" pitchFamily="34" charset="0"/>
              <a:ea typeface="宋体" panose="02010600030101010101" pitchFamily="2" charset="-122"/>
              <a:sym typeface="+mn-ea"/>
            </a:endParaRPr>
          </a:p>
        </p:txBody>
      </p:sp>
      <p:sp>
        <p:nvSpPr>
          <p:cNvPr id="9221" name="Text Box 5"/>
          <p:cNvSpPr txBox="1"/>
          <p:nvPr/>
        </p:nvSpPr>
        <p:spPr>
          <a:xfrm>
            <a:off x="2647315" y="1502410"/>
            <a:ext cx="5883275" cy="3415030"/>
          </a:xfrm>
          <a:prstGeom prst="rect">
            <a:avLst/>
          </a:prstGeom>
          <a:noFill/>
          <a:ln w="9525">
            <a:noFill/>
          </a:ln>
        </p:spPr>
        <p:txBody>
          <a:bodyPr wrap="square">
            <a:spAutoFit/>
          </a:bodyPr>
          <a:p>
            <a:pPr marL="342900" indent="-342900">
              <a:buAutoNum type="arabicPeriod"/>
            </a:pPr>
            <a:r>
              <a:rPr lang="zh-CN" altLang="en-US" sz="2000" dirty="0">
                <a:latin typeface="Arial" panose="020B0604020202020204" pitchFamily="34" charset="0"/>
                <a:ea typeface="宋体" panose="02010600030101010101" pitchFamily="2" charset="-122"/>
              </a:rPr>
              <a:t>为执行管理提供指导以支持测试项目</a:t>
            </a:r>
            <a:endParaRPr lang="zh-CN" altLang="en-US" sz="2000" dirty="0">
              <a:latin typeface="Arial" panose="020B0604020202020204" pitchFamily="34" charset="0"/>
              <a:ea typeface="宋体" panose="02010600030101010101" pitchFamily="2" charset="-122"/>
            </a:endParaRPr>
          </a:p>
          <a:p>
            <a:pPr marL="342900" indent="-342900">
              <a:buAutoNum type="arabicPeriod"/>
            </a:pPr>
            <a:endParaRPr lang="zh-CN" altLang="en-US" sz="2800" dirty="0">
              <a:latin typeface="Arial" panose="020B0604020202020204" pitchFamily="34" charset="0"/>
              <a:ea typeface="宋体" panose="02010600030101010101" pitchFamily="2" charset="-122"/>
            </a:endParaRPr>
          </a:p>
          <a:p>
            <a:pPr marL="342900" indent="-342900">
              <a:buAutoNum type="arabicPeriod"/>
            </a:pPr>
            <a:r>
              <a:rPr lang="zh-CN" altLang="en-US" sz="2000" dirty="0">
                <a:latin typeface="Arial" panose="020B0604020202020204" pitchFamily="34" charset="0"/>
                <a:ea typeface="宋体" panose="02010600030101010101" pitchFamily="2" charset="-122"/>
              </a:rPr>
              <a:t>为整个软件项目的系统测试部分建立基础</a:t>
            </a:r>
            <a:endParaRPr lang="zh-CN" altLang="en-US" sz="2000" dirty="0">
              <a:latin typeface="Arial" panose="020B0604020202020204" pitchFamily="34" charset="0"/>
              <a:ea typeface="宋体" panose="02010600030101010101" pitchFamily="2" charset="-122"/>
            </a:endParaRPr>
          </a:p>
          <a:p>
            <a:pPr marL="342900" indent="-342900">
              <a:buAutoNum type="arabicPeriod"/>
            </a:pPr>
            <a:endParaRPr lang="zh-CN" altLang="en-US" sz="2800" dirty="0">
              <a:latin typeface="Arial" panose="020B0604020202020204" pitchFamily="34" charset="0"/>
              <a:ea typeface="宋体" panose="02010600030101010101" pitchFamily="2" charset="-122"/>
            </a:endParaRPr>
          </a:p>
          <a:p>
            <a:pPr marL="342900" indent="-342900">
              <a:buAutoNum type="arabicPeriod"/>
            </a:pPr>
            <a:r>
              <a:rPr lang="zh-CN" altLang="en-US" sz="2000" dirty="0">
                <a:latin typeface="Arial" panose="020B0604020202020204" pitchFamily="34" charset="0"/>
                <a:ea typeface="宋体" panose="02010600030101010101" pitchFamily="2" charset="-122"/>
              </a:rPr>
              <a:t>通过创建需求追溯矩阵来提供测试覆盖的保证</a:t>
            </a:r>
            <a:endParaRPr lang="zh-CN" altLang="en-US" sz="2000" dirty="0">
              <a:latin typeface="Arial" panose="020B0604020202020204" pitchFamily="34" charset="0"/>
              <a:ea typeface="宋体" panose="02010600030101010101" pitchFamily="2" charset="-122"/>
            </a:endParaRPr>
          </a:p>
          <a:p>
            <a:pPr marL="342900" indent="-342900">
              <a:buAutoNum type="arabicPeriod"/>
            </a:pPr>
            <a:endParaRPr lang="zh-CN" altLang="en-US" sz="2000" dirty="0">
              <a:latin typeface="Arial" panose="020B0604020202020204" pitchFamily="34" charset="0"/>
              <a:ea typeface="宋体" panose="02010600030101010101" pitchFamily="2" charset="-122"/>
            </a:endParaRPr>
          </a:p>
          <a:p>
            <a:pPr marL="342900" indent="-342900">
              <a:buAutoNum type="arabicPeriod"/>
            </a:pPr>
            <a:r>
              <a:rPr lang="zh-CN" altLang="en-US" sz="2000" dirty="0">
                <a:latin typeface="Arial" panose="020B0604020202020204" pitchFamily="34" charset="0"/>
                <a:ea typeface="宋体" panose="02010600030101010101" pitchFamily="2" charset="-122"/>
              </a:rPr>
              <a:t>列出了事件的有序进度与可被追踪的测试里程碑</a:t>
            </a:r>
            <a:endParaRPr lang="zh-CN" altLang="en-US" sz="2000" dirty="0">
              <a:latin typeface="Arial" panose="020B0604020202020204" pitchFamily="34" charset="0"/>
              <a:ea typeface="宋体" panose="02010600030101010101" pitchFamily="2" charset="-122"/>
            </a:endParaRPr>
          </a:p>
          <a:p>
            <a:pPr marL="342900" indent="-342900">
              <a:buAutoNum type="arabicPeriod"/>
            </a:pPr>
            <a:endParaRPr lang="zh-CN" altLang="en-US" sz="2000" dirty="0">
              <a:latin typeface="Arial" panose="020B0604020202020204" pitchFamily="34" charset="0"/>
              <a:ea typeface="宋体" panose="02010600030101010101" pitchFamily="2" charset="-122"/>
            </a:endParaRPr>
          </a:p>
          <a:p>
            <a:pPr marL="342900" indent="-342900">
              <a:buAutoNum type="arabicPeriod"/>
            </a:pPr>
            <a:r>
              <a:rPr lang="zh-CN" altLang="en-US" sz="2000" dirty="0">
                <a:latin typeface="Arial" panose="020B0604020202020204" pitchFamily="34" charset="0"/>
                <a:ea typeface="宋体" panose="02010600030101010101" pitchFamily="2" charset="-122"/>
              </a:rPr>
              <a:t>详述了软件项目系统测试部分需要的人力、财力、</a:t>
            </a:r>
            <a:endParaRPr lang="zh-CN" altLang="en-US" sz="2000" dirty="0">
              <a:latin typeface="Arial" panose="020B0604020202020204" pitchFamily="34" charset="0"/>
              <a:ea typeface="宋体" panose="02010600030101010101" pitchFamily="2" charset="-122"/>
            </a:endParaRPr>
          </a:p>
          <a:p>
            <a:pPr marL="342900" indent="-342900"/>
            <a:r>
              <a:rPr lang="zh-CN" altLang="en-US" sz="2000" dirty="0">
                <a:latin typeface="Arial" panose="020B0604020202020204" pitchFamily="34" charset="0"/>
                <a:ea typeface="宋体" panose="02010600030101010101" pitchFamily="2" charset="-122"/>
              </a:rPr>
              <a:t>     物力和设施资源</a:t>
            </a:r>
            <a:endParaRPr lang="zh-CN" altLang="en-US" sz="2000" dirty="0">
              <a:latin typeface="Arial" panose="020B0604020202020204" pitchFamily="34" charset="0"/>
              <a:ea typeface="宋体" panose="02010600030101010101" pitchFamily="2" charset="-122"/>
            </a:endParaRPr>
          </a:p>
        </p:txBody>
      </p:sp>
      <p:sp>
        <p:nvSpPr>
          <p:cNvPr id="7174" name="Text Box 6"/>
          <p:cNvSpPr txBox="1"/>
          <p:nvPr/>
        </p:nvSpPr>
        <p:spPr>
          <a:xfrm>
            <a:off x="520383" y="2674303"/>
            <a:ext cx="1506537" cy="706755"/>
          </a:xfrm>
          <a:prstGeom prst="rect">
            <a:avLst/>
          </a:prstGeom>
          <a:noFill/>
          <a:ln w="9525">
            <a:noFill/>
          </a:ln>
        </p:spPr>
        <p:txBody>
          <a:bodyPr>
            <a:spAutoFit/>
          </a:bodyPr>
          <a:p>
            <a:r>
              <a:rPr lang="zh-CN" altLang="en-US" sz="2000" b="1" dirty="0">
                <a:solidFill>
                  <a:schemeClr val="tx1"/>
                </a:solidFill>
                <a:latin typeface="Arial" panose="020B0604020202020204" pitchFamily="34" charset="0"/>
                <a:ea typeface="宋体" panose="02010600030101010101" pitchFamily="2" charset="-122"/>
              </a:rPr>
              <a:t>系统测试计划的目标</a:t>
            </a:r>
            <a:endParaRPr lang="zh-CN" altLang="en-US" sz="2000" b="1" dirty="0">
              <a:solidFill>
                <a:schemeClr val="tx1"/>
              </a:solidFill>
              <a:latin typeface="Arial" panose="020B0604020202020204" pitchFamily="34" charset="0"/>
              <a:ea typeface="宋体" panose="02010600030101010101" pitchFamily="2" charset="-122"/>
            </a:endParaRPr>
          </a:p>
        </p:txBody>
      </p:sp>
      <p:sp>
        <p:nvSpPr>
          <p:cNvPr id="7172" name="AutoShape 4"/>
          <p:cNvSpPr/>
          <p:nvPr/>
        </p:nvSpPr>
        <p:spPr>
          <a:xfrm>
            <a:off x="2026603" y="1611948"/>
            <a:ext cx="495300" cy="3195637"/>
          </a:xfrm>
          <a:prstGeom prst="leftBrace">
            <a:avLst>
              <a:gd name="adj1" fmla="val 53766"/>
              <a:gd name="adj2" fmla="val 50000"/>
            </a:avLst>
          </a:prstGeom>
          <a:noFill/>
          <a:ln w="9525" cap="flat" cmpd="sng">
            <a:solidFill>
              <a:schemeClr val="tx1"/>
            </a:solidFill>
            <a:prstDash val="solid"/>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3" name="文本框 2"/>
          <p:cNvSpPr txBox="1"/>
          <p:nvPr/>
        </p:nvSpPr>
        <p:spPr>
          <a:xfrm>
            <a:off x="894080" y="35560"/>
            <a:ext cx="2093595" cy="368300"/>
          </a:xfrm>
          <a:prstGeom prst="rect">
            <a:avLst/>
          </a:prstGeom>
          <a:noFill/>
        </p:spPr>
        <p:txBody>
          <a:bodyPr wrap="square" rtlCol="0">
            <a:spAutoFit/>
          </a:bodyPr>
          <a:p>
            <a:r>
              <a:rPr lang="zh-CN" altLang="en-US"/>
              <a:t>软件质量与测试</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9221"/>
                                        </p:tgtEl>
                                        <p:attrNameLst>
                                          <p:attrName>style.visibility</p:attrName>
                                        </p:attrNameLst>
                                      </p:cBhvr>
                                      <p:to>
                                        <p:strVal val="visible"/>
                                      </p:to>
                                    </p:set>
                                    <p:animEffect transition="in" filter="randombar(horizontal)">
                                      <p:cBhvr>
                                        <p:cTn id="7" dur="500"/>
                                        <p:tgtEl>
                                          <p:spTgt spid="922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7174"/>
                                        </p:tgtEl>
                                        <p:attrNameLst>
                                          <p:attrName>style.visibility</p:attrName>
                                        </p:attrNameLst>
                                      </p:cBhvr>
                                      <p:to>
                                        <p:strVal val="visible"/>
                                      </p:to>
                                    </p:set>
                                    <p:animEffect transition="in" filter="randombar(horizontal)">
                                      <p:cBhvr>
                                        <p:cTn id="12" dur="500"/>
                                        <p:tgtEl>
                                          <p:spTgt spid="7174"/>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7172"/>
                                        </p:tgtEl>
                                        <p:attrNameLst>
                                          <p:attrName>style.visibility</p:attrName>
                                        </p:attrNameLst>
                                      </p:cBhvr>
                                      <p:to>
                                        <p:strVal val="visible"/>
                                      </p:to>
                                    </p:set>
                                    <p:animEffect transition="in" filter="randombar(horizontal)">
                                      <p:cBhvr>
                                        <p:cTn id="15" dur="500"/>
                                        <p:tgtEl>
                                          <p:spTgt spid="71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1" grpId="0"/>
      <p:bldP spid="7174" grpId="0"/>
      <p:bldP spid="7172" grpId="0" bldLvl="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736715" y="59690"/>
            <a:ext cx="3459480" cy="368300"/>
          </a:xfrm>
          <a:prstGeom prst="rect">
            <a:avLst/>
          </a:prstGeom>
          <a:noFill/>
        </p:spPr>
        <p:txBody>
          <a:bodyPr wrap="square" rtlCol="0">
            <a:spAutoFit/>
          </a:bodyPr>
          <a:p>
            <a:r>
              <a:rPr lang="zh-CN" altLang="en-US"/>
              <a:t>测试工作量估计</a:t>
            </a:r>
            <a:endParaRPr lang="zh-CN" altLang="en-US"/>
          </a:p>
        </p:txBody>
      </p:sp>
      <p:sp>
        <p:nvSpPr>
          <p:cNvPr id="4" name="文本框 3"/>
          <p:cNvSpPr txBox="1"/>
          <p:nvPr/>
        </p:nvSpPr>
        <p:spPr>
          <a:xfrm>
            <a:off x="699135" y="941705"/>
            <a:ext cx="6782435" cy="2306955"/>
          </a:xfrm>
          <a:prstGeom prst="rect">
            <a:avLst/>
          </a:prstGeom>
          <a:noFill/>
        </p:spPr>
        <p:txBody>
          <a:bodyPr wrap="square" rtlCol="0">
            <a:spAutoFit/>
          </a:bodyPr>
          <a:p>
            <a:r>
              <a:rPr lang="zh-CN" altLang="en-US" b="1" dirty="0">
                <a:solidFill>
                  <a:schemeClr val="tx1"/>
                </a:solidFill>
                <a:latin typeface="Arial" panose="020B0604020202020204" pitchFamily="34" charset="0"/>
                <a:ea typeface="宋体" panose="02010600030101010101" pitchFamily="2" charset="-122"/>
                <a:sym typeface="+mn-ea"/>
              </a:rPr>
              <a:t>参与到创建测试用例中的活动：</a:t>
            </a:r>
            <a:endParaRPr lang="zh-CN" altLang="en-US" b="1" dirty="0">
              <a:solidFill>
                <a:schemeClr val="tx1"/>
              </a:solidFill>
              <a:latin typeface="Arial" panose="020B0604020202020204" pitchFamily="34" charset="0"/>
              <a:ea typeface="宋体" panose="02010600030101010101" pitchFamily="2" charset="-122"/>
              <a:sym typeface="+mn-ea"/>
            </a:endParaRPr>
          </a:p>
          <a:p>
            <a:endParaRPr lang="zh-CN" altLang="en-US" dirty="0">
              <a:latin typeface="Arial" panose="020B0604020202020204" pitchFamily="34" charset="0"/>
              <a:ea typeface="宋体" panose="02010600030101010101" pitchFamily="2" charset="-122"/>
            </a:endParaRPr>
          </a:p>
          <a:p>
            <a:pPr indent="0">
              <a:buNone/>
            </a:pPr>
            <a:r>
              <a:rPr lang="zh-CN" altLang="en-US" dirty="0">
                <a:latin typeface="宋体" panose="02010600030101010101" pitchFamily="2" charset="-122"/>
                <a:ea typeface="宋体" panose="02010600030101010101" pitchFamily="2" charset="-122"/>
                <a:sym typeface="+mn-ea"/>
              </a:rPr>
              <a:t>● </a:t>
            </a:r>
            <a:r>
              <a:rPr lang="zh-CN" altLang="en-US" dirty="0">
                <a:latin typeface="Arial" panose="020B0604020202020204" pitchFamily="34" charset="0"/>
                <a:ea typeface="宋体" panose="02010600030101010101" pitchFamily="2" charset="-122"/>
                <a:sym typeface="+mn-ea"/>
              </a:rPr>
              <a:t>阅读并理解系统需求及功能规范文档。</a:t>
            </a:r>
            <a:endParaRPr lang="zh-CN" altLang="en-US" dirty="0">
              <a:latin typeface="Arial" panose="020B0604020202020204" pitchFamily="34" charset="0"/>
              <a:ea typeface="宋体" panose="02010600030101010101" pitchFamily="2" charset="-122"/>
            </a:endParaRPr>
          </a:p>
          <a:p>
            <a:pPr indent="0">
              <a:buNone/>
            </a:pPr>
            <a:r>
              <a:rPr lang="zh-CN" altLang="en-US" dirty="0">
                <a:latin typeface="宋体" panose="02010600030101010101" pitchFamily="2" charset="-122"/>
                <a:ea typeface="宋体" panose="02010600030101010101" pitchFamily="2" charset="-122"/>
                <a:sym typeface="+mn-ea"/>
              </a:rPr>
              <a:t>● </a:t>
            </a:r>
            <a:r>
              <a:rPr lang="zh-CN" altLang="en-US" dirty="0">
                <a:latin typeface="Arial" panose="020B0604020202020204" pitchFamily="34" charset="0"/>
                <a:ea typeface="宋体" panose="02010600030101010101" pitchFamily="2" charset="-122"/>
                <a:sym typeface="+mn-ea"/>
              </a:rPr>
              <a:t>创建测试用例。</a:t>
            </a:r>
            <a:endParaRPr lang="zh-CN" altLang="en-US" dirty="0">
              <a:latin typeface="Arial" panose="020B0604020202020204" pitchFamily="34" charset="0"/>
              <a:ea typeface="宋体" panose="02010600030101010101" pitchFamily="2" charset="-122"/>
            </a:endParaRPr>
          </a:p>
          <a:p>
            <a:pPr indent="0">
              <a:buNone/>
            </a:pPr>
            <a:r>
              <a:rPr lang="zh-CN" altLang="en-US" dirty="0">
                <a:latin typeface="宋体" panose="02010600030101010101" pitchFamily="2" charset="-122"/>
                <a:ea typeface="宋体" panose="02010600030101010101" pitchFamily="2" charset="-122"/>
                <a:sym typeface="+mn-ea"/>
              </a:rPr>
              <a:t>● </a:t>
            </a:r>
            <a:r>
              <a:rPr lang="zh-CN" altLang="en-US" dirty="0">
                <a:latin typeface="Arial" panose="020B0604020202020204" pitchFamily="34" charset="0"/>
                <a:ea typeface="宋体" panose="02010600030101010101" pitchFamily="2" charset="-122"/>
                <a:sym typeface="+mn-ea"/>
              </a:rPr>
              <a:t>输入所有必填字段，包括测试的步骤及通过-失败的标准。</a:t>
            </a:r>
            <a:endParaRPr lang="zh-CN" altLang="en-US" dirty="0">
              <a:latin typeface="Arial" panose="020B0604020202020204" pitchFamily="34" charset="0"/>
              <a:ea typeface="宋体" panose="02010600030101010101" pitchFamily="2" charset="-122"/>
            </a:endParaRPr>
          </a:p>
          <a:p>
            <a:pPr indent="0">
              <a:buNone/>
            </a:pPr>
            <a:r>
              <a:rPr lang="zh-CN" altLang="en-US" dirty="0">
                <a:latin typeface="宋体" panose="02010600030101010101" pitchFamily="2" charset="-122"/>
                <a:ea typeface="宋体" panose="02010600030101010101" pitchFamily="2" charset="-122"/>
                <a:sym typeface="+mn-ea"/>
              </a:rPr>
              <a:t>● </a:t>
            </a:r>
            <a:r>
              <a:rPr lang="zh-CN" altLang="en-US" dirty="0">
                <a:latin typeface="Arial" panose="020B0604020202020204" pitchFamily="34" charset="0"/>
                <a:ea typeface="宋体" panose="02010600030101010101" pitchFamily="2" charset="-122"/>
                <a:sym typeface="+mn-ea"/>
              </a:rPr>
              <a:t>复查并更新测试用例。</a:t>
            </a:r>
            <a:endParaRPr lang="en-US" altLang="zh-CN" dirty="0">
              <a:latin typeface="Arial" panose="020B0604020202020204" pitchFamily="34" charset="0"/>
              <a:ea typeface="宋体" panose="02010600030101010101" pitchFamily="2" charset="-122"/>
            </a:endParaRPr>
          </a:p>
          <a:p>
            <a:pPr>
              <a:buChar char="•"/>
            </a:pPr>
            <a:endParaRPr lang="en-US" altLang="zh-CN" dirty="0">
              <a:latin typeface="Arial" panose="020B0604020202020204" pitchFamily="34" charset="0"/>
              <a:ea typeface="宋体" panose="02010600030101010101" pitchFamily="2" charset="-122"/>
            </a:endParaRPr>
          </a:p>
          <a:p>
            <a:endParaRPr lang="zh-CN" altLang="en-US"/>
          </a:p>
        </p:txBody>
      </p:sp>
      <p:sp>
        <p:nvSpPr>
          <p:cNvPr id="5" name="文本框 4"/>
          <p:cNvSpPr txBox="1"/>
          <p:nvPr/>
        </p:nvSpPr>
        <p:spPr>
          <a:xfrm>
            <a:off x="790575" y="2868930"/>
            <a:ext cx="6795135" cy="922020"/>
          </a:xfrm>
          <a:prstGeom prst="rect">
            <a:avLst/>
          </a:prstGeom>
          <a:noFill/>
        </p:spPr>
        <p:txBody>
          <a:bodyPr wrap="square" rtlCol="0">
            <a:spAutoFit/>
          </a:bodyPr>
          <a:p>
            <a:pPr fontAlgn="auto">
              <a:lnSpc>
                <a:spcPct val="150000"/>
              </a:lnSpc>
            </a:pPr>
            <a:r>
              <a:rPr lang="zh-CN" altLang="en-US" b="1"/>
              <a:t>测试工程师的技能与效率</a:t>
            </a:r>
            <a:r>
              <a:rPr lang="zh-CN" altLang="en-US"/>
              <a:t>是影响创建测试用例的显著因素。</a:t>
            </a:r>
            <a:endParaRPr lang="zh-CN" altLang="en-US"/>
          </a:p>
          <a:p>
            <a:pPr fontAlgn="auto">
              <a:lnSpc>
                <a:spcPct val="150000"/>
              </a:lnSpc>
            </a:pPr>
            <a:r>
              <a:rPr lang="zh-CN" altLang="en-US">
                <a:solidFill>
                  <a:srgbClr val="FF0000"/>
                </a:solidFill>
              </a:rPr>
              <a:t>注意</a:t>
            </a:r>
            <a:r>
              <a:rPr lang="zh-CN" altLang="en-US"/>
              <a:t>：上表是一个开发测试用例非常熟练的测试工程师的数据</a:t>
            </a:r>
            <a:endParaRPr lang="zh-CN" alt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736715" y="59690"/>
            <a:ext cx="3459480" cy="368300"/>
          </a:xfrm>
          <a:prstGeom prst="rect">
            <a:avLst/>
          </a:prstGeom>
          <a:noFill/>
        </p:spPr>
        <p:txBody>
          <a:bodyPr wrap="square" rtlCol="0">
            <a:spAutoFit/>
          </a:bodyPr>
          <a:p>
            <a:r>
              <a:rPr lang="zh-CN" altLang="en-US"/>
              <a:t>测试工作量估计</a:t>
            </a:r>
            <a:endParaRPr lang="zh-CN" altLang="en-US"/>
          </a:p>
        </p:txBody>
      </p:sp>
      <p:sp>
        <p:nvSpPr>
          <p:cNvPr id="7" name="标题 6"/>
          <p:cNvSpPr>
            <a:spLocks noGrp="1"/>
          </p:cNvSpPr>
          <p:nvPr>
            <p:ph type="title"/>
          </p:nvPr>
        </p:nvSpPr>
        <p:spPr>
          <a:xfrm>
            <a:off x="457200" y="509905"/>
            <a:ext cx="8229600" cy="624840"/>
          </a:xfrm>
        </p:spPr>
        <p:txBody>
          <a:bodyPr>
            <a:noAutofit/>
          </a:bodyPr>
          <a:p>
            <a:r>
              <a:rPr lang="en-US" altLang="zh-CN" sz="2800" b="1"/>
              <a:t>12.8.3 </a:t>
            </a:r>
            <a:r>
              <a:rPr lang="zh-CN" altLang="en-US" sz="2800" b="1"/>
              <a:t>执行测试用例工作量</a:t>
            </a:r>
            <a:endParaRPr lang="zh-CN" altLang="en-US" sz="2800" b="1"/>
          </a:p>
        </p:txBody>
      </p:sp>
      <p:sp>
        <p:nvSpPr>
          <p:cNvPr id="3" name="文本框 2"/>
          <p:cNvSpPr txBox="1"/>
          <p:nvPr/>
        </p:nvSpPr>
        <p:spPr>
          <a:xfrm>
            <a:off x="721995" y="1223010"/>
            <a:ext cx="7146290" cy="783590"/>
          </a:xfrm>
          <a:prstGeom prst="rect">
            <a:avLst/>
          </a:prstGeom>
          <a:noFill/>
        </p:spPr>
        <p:txBody>
          <a:bodyPr wrap="square" rtlCol="0">
            <a:spAutoFit/>
          </a:bodyPr>
          <a:p>
            <a:pPr fontAlgn="auto">
              <a:lnSpc>
                <a:spcPct val="125000"/>
              </a:lnSpc>
            </a:pPr>
            <a:r>
              <a:rPr lang="en-US" altLang="zh-CN"/>
              <a:t>         </a:t>
            </a:r>
            <a:r>
              <a:rPr lang="zh-CN" altLang="en-US"/>
              <a:t>执行一个测试用例需要的时间，依赖于</a:t>
            </a:r>
            <a:r>
              <a:rPr lang="zh-CN" altLang="en-US" b="1">
                <a:solidFill>
                  <a:srgbClr val="FF0000"/>
                </a:solidFill>
              </a:rPr>
              <a:t>测试用例的复杂性</a:t>
            </a:r>
            <a:r>
              <a:rPr lang="zh-CN" altLang="en-US"/>
              <a:t>及</a:t>
            </a:r>
            <a:r>
              <a:rPr lang="zh-CN" altLang="en-US" b="1">
                <a:solidFill>
                  <a:srgbClr val="FF0000"/>
                </a:solidFill>
              </a:rPr>
              <a:t>测试用例执行者对于系统目标的专业了解程度。</a:t>
            </a:r>
            <a:endParaRPr lang="zh-CN" altLang="en-US" b="1">
              <a:solidFill>
                <a:srgbClr val="FF0000"/>
              </a:solidFill>
            </a:endParaRPr>
          </a:p>
        </p:txBody>
      </p:sp>
      <p:sp>
        <p:nvSpPr>
          <p:cNvPr id="4" name="文本框 3"/>
          <p:cNvSpPr txBox="1"/>
          <p:nvPr/>
        </p:nvSpPr>
        <p:spPr>
          <a:xfrm>
            <a:off x="996950" y="2166620"/>
            <a:ext cx="6815455" cy="783590"/>
          </a:xfrm>
          <a:prstGeom prst="rect">
            <a:avLst/>
          </a:prstGeom>
          <a:noFill/>
        </p:spPr>
        <p:txBody>
          <a:bodyPr wrap="square" rtlCol="0">
            <a:spAutoFit/>
          </a:bodyPr>
          <a:p>
            <a:pPr fontAlgn="auto">
              <a:lnSpc>
                <a:spcPct val="125000"/>
              </a:lnSpc>
            </a:pPr>
            <a:r>
              <a:rPr lang="zh-CN" altLang="en-US"/>
              <a:t>直观来看，测试用例执行速率与测试用例通过的比例成线性关系。</a:t>
            </a:r>
            <a:endParaRPr lang="zh-CN" altLang="en-US"/>
          </a:p>
          <a:p>
            <a:pPr fontAlgn="auto">
              <a:lnSpc>
                <a:spcPct val="125000"/>
              </a:lnSpc>
            </a:pPr>
            <a:r>
              <a:rPr lang="zh-CN" altLang="en-US"/>
              <a:t>测试工程师帮助开发人员重现错误，并找到根源，会占用很多时间</a:t>
            </a:r>
            <a:endParaRPr lang="zh-CN" altLang="en-US"/>
          </a:p>
        </p:txBody>
      </p:sp>
      <p:sp>
        <p:nvSpPr>
          <p:cNvPr id="5" name="文本框 4"/>
          <p:cNvSpPr txBox="1"/>
          <p:nvPr/>
        </p:nvSpPr>
        <p:spPr>
          <a:xfrm>
            <a:off x="939800" y="3431540"/>
            <a:ext cx="1188720" cy="368300"/>
          </a:xfrm>
          <a:prstGeom prst="rect">
            <a:avLst/>
          </a:prstGeom>
          <a:noFill/>
        </p:spPr>
        <p:txBody>
          <a:bodyPr wrap="square" rtlCol="0">
            <a:spAutoFit/>
          </a:bodyPr>
          <a:p>
            <a:r>
              <a:rPr lang="zh-CN" altLang="en-US"/>
              <a:t>测试用例</a:t>
            </a:r>
            <a:endParaRPr lang="zh-CN" altLang="en-US"/>
          </a:p>
        </p:txBody>
      </p:sp>
      <p:sp>
        <p:nvSpPr>
          <p:cNvPr id="6" name="文本框 5"/>
          <p:cNvSpPr txBox="1"/>
          <p:nvPr/>
        </p:nvSpPr>
        <p:spPr>
          <a:xfrm>
            <a:off x="2350770" y="3087370"/>
            <a:ext cx="1992630" cy="368300"/>
          </a:xfrm>
          <a:prstGeom prst="rect">
            <a:avLst/>
          </a:prstGeom>
          <a:noFill/>
        </p:spPr>
        <p:txBody>
          <a:bodyPr wrap="square" rtlCol="0">
            <a:spAutoFit/>
          </a:bodyPr>
          <a:p>
            <a:r>
              <a:rPr lang="zh-CN" altLang="en-US"/>
              <a:t>新建的测试用例</a:t>
            </a:r>
            <a:endParaRPr lang="zh-CN" altLang="en-US"/>
          </a:p>
        </p:txBody>
      </p:sp>
      <p:sp>
        <p:nvSpPr>
          <p:cNvPr id="8" name="文本框 7"/>
          <p:cNvSpPr txBox="1"/>
          <p:nvPr/>
        </p:nvSpPr>
        <p:spPr>
          <a:xfrm>
            <a:off x="2431415" y="3799840"/>
            <a:ext cx="1636395" cy="368300"/>
          </a:xfrm>
          <a:prstGeom prst="rect">
            <a:avLst/>
          </a:prstGeom>
          <a:noFill/>
        </p:spPr>
        <p:txBody>
          <a:bodyPr wrap="square" rtlCol="0">
            <a:spAutoFit/>
          </a:bodyPr>
          <a:p>
            <a:r>
              <a:rPr lang="zh-CN" altLang="en-US"/>
              <a:t>回归测试用例</a:t>
            </a:r>
            <a:endParaRPr lang="zh-CN" altLang="en-US"/>
          </a:p>
        </p:txBody>
      </p:sp>
      <p:sp>
        <p:nvSpPr>
          <p:cNvPr id="9" name="文本框 8"/>
          <p:cNvSpPr txBox="1"/>
          <p:nvPr/>
        </p:nvSpPr>
        <p:spPr>
          <a:xfrm>
            <a:off x="4370070" y="3075940"/>
            <a:ext cx="3370580" cy="368300"/>
          </a:xfrm>
          <a:prstGeom prst="rect">
            <a:avLst/>
          </a:prstGeom>
          <a:noFill/>
        </p:spPr>
        <p:txBody>
          <a:bodyPr wrap="square" rtlCol="0">
            <a:spAutoFit/>
          </a:bodyPr>
          <a:p>
            <a:r>
              <a:rPr lang="zh-CN" altLang="en-US"/>
              <a:t>时间较长</a:t>
            </a:r>
            <a:endParaRPr lang="zh-CN" altLang="en-US"/>
          </a:p>
        </p:txBody>
      </p:sp>
      <p:sp>
        <p:nvSpPr>
          <p:cNvPr id="10" name="文本框 9"/>
          <p:cNvSpPr txBox="1"/>
          <p:nvPr/>
        </p:nvSpPr>
        <p:spPr>
          <a:xfrm>
            <a:off x="4381500" y="3775710"/>
            <a:ext cx="4054475" cy="922020"/>
          </a:xfrm>
          <a:prstGeom prst="rect">
            <a:avLst/>
          </a:prstGeom>
          <a:noFill/>
        </p:spPr>
        <p:txBody>
          <a:bodyPr wrap="square" rtlCol="0">
            <a:spAutoFit/>
          </a:bodyPr>
          <a:p>
            <a:r>
              <a:rPr lang="zh-CN" altLang="en-US"/>
              <a:t>有经验的测试工程师，时间少</a:t>
            </a:r>
            <a:endParaRPr lang="zh-CN" altLang="en-US"/>
          </a:p>
          <a:p>
            <a:r>
              <a:rPr lang="zh-CN" altLang="en-US"/>
              <a:t>无经验的测试工程师，时间几乎和测试新测试用例一样</a:t>
            </a:r>
            <a:endParaRPr lang="zh-CN" altLang="en-US"/>
          </a:p>
        </p:txBody>
      </p:sp>
      <p:sp>
        <p:nvSpPr>
          <p:cNvPr id="11" name="左大括号 10"/>
          <p:cNvSpPr/>
          <p:nvPr/>
        </p:nvSpPr>
        <p:spPr>
          <a:xfrm>
            <a:off x="1966595" y="3075940"/>
            <a:ext cx="648335" cy="1243330"/>
          </a:xfrm>
          <a:prstGeom prst="leftBrace">
            <a:avLst/>
          </a:prstGeom>
        </p:spPr>
        <p:style>
          <a:lnRef idx="1">
            <a:schemeClr val="dk1"/>
          </a:lnRef>
          <a:fillRef idx="0">
            <a:schemeClr val="dk1"/>
          </a:fillRef>
          <a:effectRef idx="0">
            <a:schemeClr val="dk1"/>
          </a:effectRef>
          <a:fontRef idx="minor">
            <a:schemeClr val="tx1"/>
          </a:fontRef>
        </p:style>
        <p:txBody>
          <a:bodyPr rtlCol="0" anchor="ctr"/>
          <a:p>
            <a:pPr algn="ctr"/>
            <a:endParaRPr lang="zh-CN" altLang="en-US"/>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软件测试与质量保证</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736715" y="59690"/>
            <a:ext cx="3459480" cy="368300"/>
          </a:xfrm>
          <a:prstGeom prst="rect">
            <a:avLst/>
          </a:prstGeom>
          <a:noFill/>
        </p:spPr>
        <p:txBody>
          <a:bodyPr wrap="square" rtlCol="0">
            <a:spAutoFit/>
          </a:bodyPr>
          <a:p>
            <a:r>
              <a:rPr lang="zh-CN" altLang="en-US"/>
              <a:t>测试工作量估计</a:t>
            </a:r>
            <a:endParaRPr lang="zh-CN" altLang="en-US"/>
          </a:p>
        </p:txBody>
      </p:sp>
      <p:graphicFrame>
        <p:nvGraphicFramePr>
          <p:cNvPr id="3" name="表格 2"/>
          <p:cNvGraphicFramePr/>
          <p:nvPr/>
        </p:nvGraphicFramePr>
        <p:xfrm>
          <a:off x="345440" y="1174750"/>
          <a:ext cx="8361680" cy="1524000"/>
        </p:xfrm>
        <a:graphic>
          <a:graphicData uri="http://schemas.openxmlformats.org/drawingml/2006/table">
            <a:tbl>
              <a:tblPr firstRow="1" bandRow="1">
                <a:tableStyleId>{5C22544A-7EE6-4342-B048-85BDC9FD1C3A}</a:tableStyleId>
              </a:tblPr>
              <a:tblGrid>
                <a:gridCol w="5316220"/>
                <a:gridCol w="3045460"/>
              </a:tblGrid>
              <a:tr h="365760">
                <a:tc>
                  <a:txBody>
                    <a:bodyPr/>
                    <a:p>
                      <a:pPr algn="ctr">
                        <a:buNone/>
                      </a:pPr>
                      <a:r>
                        <a:rPr lang="zh-CN" altLang="en-US"/>
                        <a:t>测试用例大小</a:t>
                      </a:r>
                      <a:endParaRPr lang="zh-CN" altLang="en-US"/>
                    </a:p>
                  </a:txBody>
                  <a:tcPr/>
                </a:tc>
                <a:tc>
                  <a:txBody>
                    <a:bodyPr/>
                    <a:p>
                      <a:pPr algn="ctr">
                        <a:buNone/>
                      </a:pPr>
                      <a:r>
                        <a:rPr lang="zh-CN" altLang="en-US"/>
                        <a:t>每人一天的平均测试用例数</a:t>
                      </a:r>
                      <a:endParaRPr lang="zh-CN" altLang="en-US"/>
                    </a:p>
                  </a:txBody>
                  <a:tcPr/>
                </a:tc>
              </a:tr>
              <a:tr h="579120">
                <a:tc>
                  <a:txBody>
                    <a:bodyPr/>
                    <a:p>
                      <a:pPr algn="ctr">
                        <a:buNone/>
                      </a:pPr>
                      <a:r>
                        <a:rPr lang="zh-CN" altLang="en-US" sz="1600" dirty="0">
                          <a:latin typeface="Arial" panose="020B0604020202020204" pitchFamily="34" charset="0"/>
                          <a:ea typeface="宋体" panose="02010600030101010101" pitchFamily="2" charset="-122"/>
                          <a:sym typeface="+mn-ea"/>
                        </a:rPr>
                        <a:t>小的，简单的测试用例（包含1-10个原子测试步骤）                    </a:t>
                      </a:r>
                      <a:endParaRPr lang="zh-CN" altLang="en-US" sz="1600" dirty="0">
                        <a:latin typeface="Arial" panose="020B0604020202020204" pitchFamily="34" charset="0"/>
                        <a:ea typeface="宋体" panose="02010600030101010101" pitchFamily="2" charset="-122"/>
                        <a:sym typeface="+mn-ea"/>
                      </a:endParaRPr>
                    </a:p>
                  </a:txBody>
                  <a:tcPr/>
                </a:tc>
                <a:tc>
                  <a:txBody>
                    <a:bodyPr/>
                    <a:p>
                      <a:pPr algn="ctr">
                        <a:buNone/>
                      </a:pPr>
                      <a:r>
                        <a:rPr lang="zh-CN" altLang="en-US" sz="1600" dirty="0">
                          <a:latin typeface="Arial" panose="020B0604020202020204" pitchFamily="34" charset="0"/>
                          <a:ea typeface="宋体" panose="02010600030101010101" pitchFamily="2" charset="-122"/>
                          <a:sym typeface="+mn-ea"/>
                        </a:rPr>
                        <a:t>7</a:t>
                      </a:r>
                      <a:r>
                        <a:rPr lang="en-US" altLang="zh-CN" sz="1600" dirty="0">
                          <a:latin typeface="Arial" panose="020B0604020202020204" pitchFamily="34" charset="0"/>
                          <a:ea typeface="宋体" panose="02010600030101010101" pitchFamily="2" charset="-122"/>
                          <a:sym typeface="+mn-ea"/>
                        </a:rPr>
                        <a:t>~</a:t>
                      </a:r>
                      <a:r>
                        <a:rPr lang="zh-CN" altLang="en-US" sz="1600" dirty="0">
                          <a:latin typeface="Arial" panose="020B0604020202020204" pitchFamily="34" charset="0"/>
                          <a:ea typeface="宋体" panose="02010600030101010101" pitchFamily="2" charset="-122"/>
                          <a:sym typeface="+mn-ea"/>
                        </a:rPr>
                        <a:t>15  </a:t>
                      </a:r>
                      <a:endParaRPr lang="zh-CN" altLang="en-US" sz="1600" dirty="0">
                        <a:latin typeface="Arial" panose="020B0604020202020204" pitchFamily="34" charset="0"/>
                        <a:ea typeface="宋体" panose="02010600030101010101" pitchFamily="2" charset="-122"/>
                        <a:sym typeface="+mn-ea"/>
                      </a:endParaRPr>
                    </a:p>
                    <a:p>
                      <a:pPr algn="ctr">
                        <a:buNone/>
                      </a:pPr>
                      <a:endParaRPr lang="zh-CN" altLang="en-US" sz="1600" dirty="0">
                        <a:latin typeface="Arial" panose="020B0604020202020204" pitchFamily="34" charset="0"/>
                        <a:ea typeface="宋体" panose="02010600030101010101" pitchFamily="2" charset="-122"/>
                        <a:sym typeface="+mn-ea"/>
                      </a:endParaRPr>
                    </a:p>
                  </a:txBody>
                  <a:tcPr/>
                </a:tc>
              </a:tr>
              <a:tr h="579120">
                <a:tc>
                  <a:txBody>
                    <a:bodyPr/>
                    <a:p>
                      <a:pPr algn="ctr">
                        <a:buNone/>
                      </a:pPr>
                      <a:r>
                        <a:rPr lang="zh-CN" altLang="en-US" sz="1600" dirty="0">
                          <a:latin typeface="Arial" panose="020B0604020202020204" pitchFamily="34" charset="0"/>
                          <a:ea typeface="宋体" panose="02010600030101010101" pitchFamily="2" charset="-122"/>
                          <a:sym typeface="+mn-ea"/>
                        </a:rPr>
                        <a:t>大的，复杂的测试用例（包含10-50个原子测试步骤）                 </a:t>
                      </a:r>
                      <a:endParaRPr lang="zh-CN" altLang="en-US" sz="1600" dirty="0">
                        <a:latin typeface="Arial" panose="020B0604020202020204" pitchFamily="34" charset="0"/>
                        <a:ea typeface="宋体" panose="02010600030101010101" pitchFamily="2" charset="-122"/>
                        <a:sym typeface="+mn-ea"/>
                      </a:endParaRPr>
                    </a:p>
                  </a:txBody>
                  <a:tcPr/>
                </a:tc>
                <a:tc>
                  <a:txBody>
                    <a:bodyPr/>
                    <a:p>
                      <a:pPr algn="ctr">
                        <a:buNone/>
                      </a:pPr>
                      <a:r>
                        <a:rPr lang="zh-CN" altLang="en-US" sz="1600" dirty="0">
                          <a:latin typeface="Arial" panose="020B0604020202020204" pitchFamily="34" charset="0"/>
                          <a:ea typeface="宋体" panose="02010600030101010101" pitchFamily="2" charset="-122"/>
                          <a:sym typeface="+mn-ea"/>
                        </a:rPr>
                        <a:t>1.5</a:t>
                      </a:r>
                      <a:r>
                        <a:rPr lang="en-US" altLang="zh-CN" sz="1600" dirty="0">
                          <a:latin typeface="Arial" panose="020B0604020202020204" pitchFamily="34" charset="0"/>
                          <a:ea typeface="宋体" panose="02010600030101010101" pitchFamily="2" charset="-122"/>
                          <a:sym typeface="+mn-ea"/>
                        </a:rPr>
                        <a:t>~2.5</a:t>
                      </a:r>
                      <a:r>
                        <a:rPr lang="zh-CN" altLang="en-US" sz="1600" dirty="0">
                          <a:latin typeface="Arial" panose="020B0604020202020204" pitchFamily="34" charset="0"/>
                          <a:ea typeface="宋体" panose="02010600030101010101" pitchFamily="2" charset="-122"/>
                          <a:sym typeface="+mn-ea"/>
                        </a:rPr>
                        <a:t>         </a:t>
                      </a:r>
                      <a:endParaRPr lang="zh-CN" altLang="en-US" sz="1600" dirty="0">
                        <a:latin typeface="Arial" panose="020B0604020202020204" pitchFamily="34" charset="0"/>
                        <a:ea typeface="宋体" panose="02010600030101010101" pitchFamily="2" charset="-122"/>
                        <a:sym typeface="+mn-ea"/>
                      </a:endParaRPr>
                    </a:p>
                    <a:p>
                      <a:pPr algn="ctr">
                        <a:buNone/>
                      </a:pPr>
                      <a:endParaRPr lang="zh-CN" altLang="en-US" sz="1600" dirty="0">
                        <a:latin typeface="Arial" panose="020B0604020202020204" pitchFamily="34" charset="0"/>
                        <a:ea typeface="宋体" panose="02010600030101010101" pitchFamily="2" charset="-122"/>
                        <a:sym typeface="+mn-ea"/>
                      </a:endParaRPr>
                    </a:p>
                  </a:txBody>
                  <a:tcPr/>
                </a:tc>
              </a:tr>
            </a:tbl>
          </a:graphicData>
        </a:graphic>
      </p:graphicFrame>
      <p:sp>
        <p:nvSpPr>
          <p:cNvPr id="5" name="文本框 4"/>
          <p:cNvSpPr txBox="1"/>
          <p:nvPr/>
        </p:nvSpPr>
        <p:spPr>
          <a:xfrm>
            <a:off x="2316480" y="700405"/>
            <a:ext cx="3795395" cy="368300"/>
          </a:xfrm>
          <a:prstGeom prst="rect">
            <a:avLst/>
          </a:prstGeom>
          <a:noFill/>
        </p:spPr>
        <p:txBody>
          <a:bodyPr wrap="square" rtlCol="0">
            <a:spAutoFit/>
          </a:bodyPr>
          <a:p>
            <a:r>
              <a:rPr lang="zh-CN" altLang="en-US"/>
              <a:t>手工执行新测试用例的工作量指南</a:t>
            </a:r>
            <a:endParaRPr lang="zh-CN" altLang="en-US"/>
          </a:p>
        </p:txBody>
      </p:sp>
      <p:graphicFrame>
        <p:nvGraphicFramePr>
          <p:cNvPr id="6" name="表格 5"/>
          <p:cNvGraphicFramePr/>
          <p:nvPr/>
        </p:nvGraphicFramePr>
        <p:xfrm>
          <a:off x="400685" y="3310890"/>
          <a:ext cx="8306435" cy="1924050"/>
        </p:xfrm>
        <a:graphic>
          <a:graphicData uri="http://schemas.openxmlformats.org/drawingml/2006/table">
            <a:tbl>
              <a:tblPr firstRow="1" bandRow="1">
                <a:tableStyleId>{5C22544A-7EE6-4342-B048-85BDC9FD1C3A}</a:tableStyleId>
              </a:tblPr>
              <a:tblGrid>
                <a:gridCol w="5281295"/>
                <a:gridCol w="1512570"/>
                <a:gridCol w="1512570"/>
              </a:tblGrid>
              <a:tr h="335280">
                <a:tc rowSpan="2">
                  <a:txBody>
                    <a:bodyPr/>
                    <a:p>
                      <a:pPr algn="ctr">
                        <a:buNone/>
                      </a:pPr>
                      <a:endParaRPr lang="zh-CN" altLang="en-US" sz="1600"/>
                    </a:p>
                    <a:p>
                      <a:pPr algn="ctr">
                        <a:buNone/>
                      </a:pPr>
                      <a:r>
                        <a:rPr lang="zh-CN" altLang="en-US" sz="1600"/>
                        <a:t>测试用例大小</a:t>
                      </a:r>
                      <a:endParaRPr lang="zh-CN" altLang="en-US" sz="1600"/>
                    </a:p>
                  </a:txBody>
                  <a:tcPr/>
                </a:tc>
                <a:tc gridSpan="2">
                  <a:txBody>
                    <a:bodyPr/>
                    <a:p>
                      <a:pPr algn="ctr">
                        <a:buNone/>
                      </a:pPr>
                      <a:r>
                        <a:rPr lang="zh-CN" altLang="en-US" sz="1600"/>
                        <a:t>每人一天的平均测试用例数</a:t>
                      </a:r>
                      <a:endParaRPr lang="zh-CN" altLang="en-US" sz="1600"/>
                    </a:p>
                  </a:txBody>
                  <a:tcPr/>
                </a:tc>
                <a:tc hMerge="1">
                  <a:tcPr/>
                </a:tc>
              </a:tr>
              <a:tr h="369570">
                <a:tc vMerge="1">
                  <a:tcPr/>
                </a:tc>
                <a:tc>
                  <a:txBody>
                    <a:bodyPr/>
                    <a:p>
                      <a:pPr algn="ctr">
                        <a:buNone/>
                      </a:pPr>
                      <a:r>
                        <a:rPr lang="zh-CN" altLang="en-US" sz="1600">
                          <a:solidFill>
                            <a:schemeClr val="bg1"/>
                          </a:solidFill>
                        </a:rPr>
                        <a:t>没有预先执行</a:t>
                      </a:r>
                      <a:endParaRPr lang="zh-CN" altLang="en-US" sz="1600">
                        <a:solidFill>
                          <a:schemeClr val="bg1"/>
                        </a:solidFill>
                      </a:endParaRPr>
                    </a:p>
                  </a:txBody>
                  <a:tcPr>
                    <a:solidFill>
                      <a:srgbClr val="4F80BD"/>
                    </a:solidFill>
                  </a:tcPr>
                </a:tc>
                <a:tc>
                  <a:txBody>
                    <a:bodyPr/>
                    <a:p>
                      <a:pPr algn="ctr">
                        <a:buNone/>
                      </a:pPr>
                      <a:r>
                        <a:rPr lang="zh-CN" altLang="en-US" sz="1600">
                          <a:solidFill>
                            <a:schemeClr val="bg1"/>
                          </a:solidFill>
                        </a:rPr>
                        <a:t>预先执行</a:t>
                      </a:r>
                      <a:endParaRPr lang="zh-CN" altLang="en-US" sz="1600">
                        <a:solidFill>
                          <a:schemeClr val="bg1"/>
                        </a:solidFill>
                      </a:endParaRPr>
                    </a:p>
                  </a:txBody>
                  <a:tcPr>
                    <a:solidFill>
                      <a:srgbClr val="4F80BD"/>
                    </a:solidFill>
                  </a:tcPr>
                </a:tc>
              </a:tr>
              <a:tr h="356870">
                <a:tc>
                  <a:txBody>
                    <a:bodyPr/>
                    <a:p>
                      <a:pPr algn="ctr">
                        <a:buNone/>
                      </a:pPr>
                      <a:r>
                        <a:rPr lang="zh-CN" altLang="en-US" sz="1600" dirty="0">
                          <a:latin typeface="Arial" panose="020B0604020202020204" pitchFamily="34" charset="0"/>
                          <a:ea typeface="宋体" panose="02010600030101010101" pitchFamily="2" charset="-122"/>
                          <a:sym typeface="+mn-ea"/>
                        </a:rPr>
                        <a:t>小的，简单的测试用例（包含1-10个原子测试步骤）                    </a:t>
                      </a:r>
                      <a:endParaRPr lang="zh-CN" altLang="en-US" sz="1600" dirty="0">
                        <a:latin typeface="Arial" panose="020B0604020202020204" pitchFamily="34" charset="0"/>
                        <a:ea typeface="宋体" panose="02010600030101010101" pitchFamily="2" charset="-122"/>
                        <a:sym typeface="+mn-ea"/>
                      </a:endParaRPr>
                    </a:p>
                  </a:txBody>
                  <a:tcPr/>
                </a:tc>
                <a:tc>
                  <a:txBody>
                    <a:bodyPr/>
                    <a:p>
                      <a:pPr algn="ctr">
                        <a:buNone/>
                      </a:pPr>
                      <a:r>
                        <a:rPr lang="en-US" sz="1600" dirty="0">
                          <a:latin typeface="Arial" panose="020B0604020202020204" pitchFamily="34" charset="0"/>
                          <a:ea typeface="宋体" panose="02010600030101010101" pitchFamily="2" charset="-122"/>
                          <a:sym typeface="+mn-ea"/>
                        </a:rPr>
                        <a:t>10~15</a:t>
                      </a:r>
                      <a:r>
                        <a:rPr lang="zh-CN" altLang="en-US" sz="1600" dirty="0">
                          <a:latin typeface="Arial" panose="020B0604020202020204" pitchFamily="34" charset="0"/>
                          <a:ea typeface="宋体" panose="02010600030101010101" pitchFamily="2" charset="-122"/>
                          <a:sym typeface="+mn-ea"/>
                        </a:rPr>
                        <a:t>  </a:t>
                      </a:r>
                      <a:endParaRPr lang="zh-CN" altLang="en-US" sz="1600" dirty="0">
                        <a:latin typeface="Arial" panose="020B0604020202020204" pitchFamily="34" charset="0"/>
                        <a:ea typeface="宋体" panose="02010600030101010101" pitchFamily="2" charset="-122"/>
                        <a:sym typeface="+mn-ea"/>
                      </a:endParaRPr>
                    </a:p>
                    <a:p>
                      <a:pPr algn="ctr">
                        <a:buNone/>
                      </a:pPr>
                      <a:endParaRPr lang="zh-CN" altLang="en-US" sz="1800">
                        <a:latin typeface="Arial" panose="020B0604020202020204" pitchFamily="34" charset="0"/>
                      </a:endParaRPr>
                    </a:p>
                  </a:txBody>
                  <a:tcPr/>
                </a:tc>
                <a:tc>
                  <a:txBody>
                    <a:bodyPr/>
                    <a:p>
                      <a:pPr algn="ctr">
                        <a:buNone/>
                      </a:pPr>
                      <a:r>
                        <a:rPr lang="en-US" altLang="zh-CN" sz="1600">
                          <a:latin typeface="Arial" panose="020B0604020202020204" pitchFamily="34" charset="0"/>
                        </a:rPr>
                        <a:t>10~20</a:t>
                      </a:r>
                      <a:endParaRPr lang="en-US" altLang="zh-CN" sz="1600">
                        <a:latin typeface="Arial" panose="020B0604020202020204" pitchFamily="34" charset="0"/>
                      </a:endParaRPr>
                    </a:p>
                  </a:txBody>
                  <a:tcPr/>
                </a:tc>
              </a:tr>
              <a:tr h="609600">
                <a:tc>
                  <a:txBody>
                    <a:bodyPr/>
                    <a:p>
                      <a:pPr algn="ctr">
                        <a:buNone/>
                      </a:pPr>
                      <a:r>
                        <a:rPr lang="zh-CN" altLang="en-US" sz="1600" dirty="0">
                          <a:latin typeface="Arial" panose="020B0604020202020204" pitchFamily="34" charset="0"/>
                          <a:ea typeface="宋体" panose="02010600030101010101" pitchFamily="2" charset="-122"/>
                          <a:sym typeface="+mn-ea"/>
                        </a:rPr>
                        <a:t>大的，复杂的测试用例（包含10-50个原子测试步骤）                 </a:t>
                      </a:r>
                      <a:endParaRPr lang="zh-CN" altLang="en-US" sz="1600" dirty="0">
                        <a:latin typeface="Arial" panose="020B0604020202020204" pitchFamily="34" charset="0"/>
                        <a:ea typeface="宋体" panose="02010600030101010101" pitchFamily="2" charset="-122"/>
                        <a:sym typeface="+mn-ea"/>
                      </a:endParaRPr>
                    </a:p>
                  </a:txBody>
                  <a:tcPr/>
                </a:tc>
                <a:tc>
                  <a:txBody>
                    <a:bodyPr/>
                    <a:p>
                      <a:pPr algn="ctr">
                        <a:buNone/>
                      </a:pPr>
                      <a:r>
                        <a:rPr lang="zh-CN" altLang="en-US" sz="1600" dirty="0">
                          <a:latin typeface="Arial" panose="020B0604020202020204" pitchFamily="34" charset="0"/>
                          <a:ea typeface="宋体" panose="02010600030101010101" pitchFamily="2" charset="-122"/>
                          <a:sym typeface="+mn-ea"/>
                        </a:rPr>
                        <a:t>1</a:t>
                      </a:r>
                      <a:r>
                        <a:rPr lang="en-US" altLang="zh-CN" sz="1600" dirty="0">
                          <a:latin typeface="Arial" panose="020B0604020202020204" pitchFamily="34" charset="0"/>
                          <a:ea typeface="宋体" panose="02010600030101010101" pitchFamily="2" charset="-122"/>
                          <a:sym typeface="+mn-ea"/>
                        </a:rPr>
                        <a:t>~2.5</a:t>
                      </a:r>
                      <a:r>
                        <a:rPr lang="zh-CN" altLang="en-US" sz="1600" dirty="0">
                          <a:latin typeface="Arial" panose="020B0604020202020204" pitchFamily="34" charset="0"/>
                          <a:ea typeface="宋体" panose="02010600030101010101" pitchFamily="2" charset="-122"/>
                          <a:sym typeface="+mn-ea"/>
                        </a:rPr>
                        <a:t>         </a:t>
                      </a:r>
                      <a:endParaRPr lang="zh-CN" altLang="en-US" sz="1600" dirty="0">
                        <a:latin typeface="Arial" panose="020B0604020202020204" pitchFamily="34" charset="0"/>
                        <a:ea typeface="宋体" panose="02010600030101010101" pitchFamily="2" charset="-122"/>
                        <a:sym typeface="+mn-ea"/>
                      </a:endParaRPr>
                    </a:p>
                    <a:p>
                      <a:pPr algn="ctr">
                        <a:buNone/>
                      </a:pPr>
                      <a:endParaRPr lang="zh-CN" altLang="en-US" sz="1800">
                        <a:latin typeface="Arial" panose="020B0604020202020204" pitchFamily="34" charset="0"/>
                      </a:endParaRPr>
                    </a:p>
                  </a:txBody>
                  <a:tcPr/>
                </a:tc>
                <a:tc>
                  <a:txBody>
                    <a:bodyPr/>
                    <a:p>
                      <a:pPr algn="ctr">
                        <a:buNone/>
                      </a:pPr>
                      <a:r>
                        <a:rPr lang="en-US" altLang="zh-CN" sz="1600">
                          <a:latin typeface="Arial" panose="020B0604020202020204" pitchFamily="34" charset="0"/>
                        </a:rPr>
                        <a:t>2.5~5</a:t>
                      </a:r>
                      <a:endParaRPr lang="en-US" altLang="zh-CN" sz="1600">
                        <a:latin typeface="Arial" panose="020B0604020202020204" pitchFamily="34" charset="0"/>
                      </a:endParaRPr>
                    </a:p>
                  </a:txBody>
                  <a:tcPr/>
                </a:tc>
              </a:tr>
            </a:tbl>
          </a:graphicData>
        </a:graphic>
      </p:graphicFrame>
      <p:sp>
        <p:nvSpPr>
          <p:cNvPr id="7" name="文本框 6"/>
          <p:cNvSpPr txBox="1"/>
          <p:nvPr/>
        </p:nvSpPr>
        <p:spPr>
          <a:xfrm>
            <a:off x="2371725" y="2836545"/>
            <a:ext cx="4116070" cy="368300"/>
          </a:xfrm>
          <a:prstGeom prst="rect">
            <a:avLst/>
          </a:prstGeom>
          <a:noFill/>
        </p:spPr>
        <p:txBody>
          <a:bodyPr wrap="square" rtlCol="0">
            <a:spAutoFit/>
          </a:bodyPr>
          <a:p>
            <a:r>
              <a:rPr lang="zh-CN" altLang="en-US"/>
              <a:t>手工执行回归测试用例的工作量指南</a:t>
            </a:r>
            <a:endParaRPr lang="zh-CN" altLang="en-US"/>
          </a:p>
        </p:txBody>
      </p:sp>
      <p:sp>
        <p:nvSpPr>
          <p:cNvPr id="8" name="文本框 7"/>
          <p:cNvSpPr txBox="1"/>
          <p:nvPr/>
        </p:nvSpPr>
        <p:spPr>
          <a:xfrm>
            <a:off x="6079490" y="471170"/>
            <a:ext cx="2597150" cy="645160"/>
          </a:xfrm>
          <a:prstGeom prst="rect">
            <a:avLst/>
          </a:prstGeom>
          <a:noFill/>
        </p:spPr>
        <p:txBody>
          <a:bodyPr wrap="square" rtlCol="0">
            <a:spAutoFit/>
          </a:bodyPr>
          <a:p>
            <a:r>
              <a:rPr lang="zh-CN" altLang="en-US">
                <a:solidFill>
                  <a:srgbClr val="FF0000"/>
                </a:solidFill>
              </a:rPr>
              <a:t>需要在回归测试中考虑测试自动化技术</a:t>
            </a:r>
            <a:endParaRPr lang="zh-CN" altLang="en-US">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67" name=""/>
        <p:cNvGrpSpPr/>
        <p:nvPr/>
      </p:nvGrpSpPr>
      <p:grpSpPr>
        <a:xfrm>
          <a:off x="0" y="0"/>
          <a:ext cx="0" cy="0"/>
          <a:chOff x="0" y="0"/>
          <a:chExt cx="0" cy="0"/>
        </a:xfrm>
      </p:grpSpPr>
      <p:sp>
        <p:nvSpPr>
          <p:cNvPr id="1048653" name="椭圆 2"/>
          <p:cNvSpPr/>
          <p:nvPr/>
        </p:nvSpPr>
        <p:spPr>
          <a:xfrm>
            <a:off x="3159760" y="1102360"/>
            <a:ext cx="2856865" cy="2881630"/>
          </a:xfrm>
          <a:prstGeom prst="ellipse">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4" name="文本框 6"/>
          <p:cNvSpPr txBox="1"/>
          <p:nvPr/>
        </p:nvSpPr>
        <p:spPr>
          <a:xfrm>
            <a:off x="3203003" y="1874199"/>
            <a:ext cx="2884067" cy="1337945"/>
          </a:xfrm>
          <a:prstGeom prst="rect">
            <a:avLst/>
          </a:prstGeom>
          <a:noFill/>
        </p:spPr>
        <p:txBody>
          <a:bodyPr wrap="square" rtlCol="0">
            <a:spAutoFit/>
          </a:bodyPr>
          <a:p>
            <a:pPr algn="ctr"/>
            <a:r>
              <a:rPr lang="en-US" sz="2700" b="1" spc="300" dirty="0" smtClean="0">
                <a:solidFill>
                  <a:schemeClr val="bg1"/>
                </a:solidFill>
                <a:latin typeface="微软雅黑" panose="020B0503020204020204" charset="-122"/>
                <a:ea typeface="微软雅黑" panose="020B0503020204020204" charset="-122"/>
              </a:rPr>
              <a:t>12.9</a:t>
            </a:r>
            <a:endParaRPr lang="en-US" sz="2700" b="1" spc="300" dirty="0" smtClean="0">
              <a:solidFill>
                <a:schemeClr val="bg1"/>
              </a:solidFill>
              <a:latin typeface="微软雅黑" panose="020B0503020204020204" charset="-122"/>
              <a:ea typeface="微软雅黑" panose="020B0503020204020204" charset="-122"/>
            </a:endParaRPr>
          </a:p>
          <a:p>
            <a:pPr algn="ctr"/>
            <a:r>
              <a:rPr lang="zh-CN" altLang="en-US" sz="2700" b="1" spc="300" dirty="0" smtClean="0">
                <a:solidFill>
                  <a:schemeClr val="bg1"/>
                </a:solidFill>
                <a:latin typeface="微软雅黑" panose="020B0503020204020204" charset="-122"/>
                <a:ea typeface="微软雅黑" panose="020B0503020204020204" charset="-122"/>
              </a:rPr>
              <a:t>安排进度与测试里程碑</a:t>
            </a:r>
            <a:endParaRPr lang="zh-CN" altLang="en-US" sz="2700" b="1" spc="300" dirty="0" smtClean="0">
              <a:solidFill>
                <a:schemeClr val="bg1"/>
              </a:solidFill>
              <a:latin typeface="微软雅黑" panose="020B0503020204020204" charset="-122"/>
              <a:ea typeface="微软雅黑" panose="020B0503020204020204" charset="-122"/>
            </a:endParaRPr>
          </a:p>
        </p:txBody>
      </p:sp>
      <p:sp>
        <p:nvSpPr>
          <p:cNvPr id="1048655" name="椭圆 9"/>
          <p:cNvSpPr/>
          <p:nvPr/>
        </p:nvSpPr>
        <p:spPr>
          <a:xfrm>
            <a:off x="915708" y="3675929"/>
            <a:ext cx="150019" cy="18969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6" name="椭圆 11"/>
          <p:cNvSpPr/>
          <p:nvPr/>
        </p:nvSpPr>
        <p:spPr>
          <a:xfrm>
            <a:off x="1320758" y="3090375"/>
            <a:ext cx="388460" cy="38846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7" name="椭圆 12"/>
          <p:cNvSpPr/>
          <p:nvPr/>
        </p:nvSpPr>
        <p:spPr>
          <a:xfrm>
            <a:off x="2387557" y="2891545"/>
            <a:ext cx="483409" cy="48340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8" name="椭圆 13"/>
          <p:cNvSpPr/>
          <p:nvPr/>
        </p:nvSpPr>
        <p:spPr>
          <a:xfrm>
            <a:off x="495189" y="2082095"/>
            <a:ext cx="160100" cy="160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9" name="椭圆 14"/>
          <p:cNvSpPr/>
          <p:nvPr/>
        </p:nvSpPr>
        <p:spPr>
          <a:xfrm>
            <a:off x="2146113" y="2132920"/>
            <a:ext cx="356221" cy="35622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0" name="椭圆 15"/>
          <p:cNvSpPr/>
          <p:nvPr/>
        </p:nvSpPr>
        <p:spPr>
          <a:xfrm>
            <a:off x="1709218" y="1699269"/>
            <a:ext cx="267453" cy="26745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1" name="椭圆 16"/>
          <p:cNvSpPr/>
          <p:nvPr/>
        </p:nvSpPr>
        <p:spPr>
          <a:xfrm>
            <a:off x="6087242" y="2641543"/>
            <a:ext cx="165932" cy="16593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2" name="椭圆 17"/>
          <p:cNvSpPr/>
          <p:nvPr/>
        </p:nvSpPr>
        <p:spPr>
          <a:xfrm>
            <a:off x="7335435" y="1219157"/>
            <a:ext cx="480112" cy="4801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3" name="椭圆 18"/>
          <p:cNvSpPr/>
          <p:nvPr/>
        </p:nvSpPr>
        <p:spPr>
          <a:xfrm>
            <a:off x="5596373" y="3979714"/>
            <a:ext cx="237818" cy="23781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4" name="椭圆 19"/>
          <p:cNvSpPr/>
          <p:nvPr/>
        </p:nvSpPr>
        <p:spPr>
          <a:xfrm flipH="1" flipV="1">
            <a:off x="5393991" y="3489918"/>
            <a:ext cx="237549" cy="2562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5" name="椭圆 20"/>
          <p:cNvSpPr/>
          <p:nvPr/>
        </p:nvSpPr>
        <p:spPr>
          <a:xfrm>
            <a:off x="6702862" y="1907693"/>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6" name="椭圆 21"/>
          <p:cNvSpPr/>
          <p:nvPr/>
        </p:nvSpPr>
        <p:spPr>
          <a:xfrm>
            <a:off x="6313298" y="3007625"/>
            <a:ext cx="622690" cy="62269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7" name="椭圆 22"/>
          <p:cNvSpPr/>
          <p:nvPr/>
        </p:nvSpPr>
        <p:spPr>
          <a:xfrm>
            <a:off x="6452579" y="927449"/>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8" name="椭圆 23"/>
          <p:cNvSpPr/>
          <p:nvPr/>
        </p:nvSpPr>
        <p:spPr>
          <a:xfrm>
            <a:off x="7736521" y="2878091"/>
            <a:ext cx="311345" cy="31134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9" name="椭圆 24"/>
          <p:cNvSpPr/>
          <p:nvPr/>
        </p:nvSpPr>
        <p:spPr>
          <a:xfrm flipH="1">
            <a:off x="6923030" y="3865624"/>
            <a:ext cx="364687" cy="3646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cxnSp>
        <p:nvCxnSpPr>
          <p:cNvPr id="3145734" name="直接连接符 26"/>
          <p:cNvCxnSpPr/>
          <p:nvPr/>
        </p:nvCxnSpPr>
        <p:spPr>
          <a:xfrm flipH="1">
            <a:off x="5057752" y="378155"/>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5" name="直接连接符 27"/>
          <p:cNvCxnSpPr/>
          <p:nvPr/>
        </p:nvCxnSpPr>
        <p:spPr>
          <a:xfrm flipH="1">
            <a:off x="5753055" y="184214"/>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6" name="直接连接符 28"/>
          <p:cNvCxnSpPr/>
          <p:nvPr/>
        </p:nvCxnSpPr>
        <p:spPr>
          <a:xfrm flipH="1">
            <a:off x="2497698" y="4106682"/>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7" name="直接连接符 29"/>
          <p:cNvCxnSpPr/>
          <p:nvPr/>
        </p:nvCxnSpPr>
        <p:spPr>
          <a:xfrm flipH="1">
            <a:off x="5377504" y="1275951"/>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8" name="直接连接符 31"/>
          <p:cNvCxnSpPr/>
          <p:nvPr/>
        </p:nvCxnSpPr>
        <p:spPr>
          <a:xfrm flipH="1">
            <a:off x="3298174" y="3853493"/>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9" name="直接连接符 33"/>
          <p:cNvCxnSpPr/>
          <p:nvPr/>
        </p:nvCxnSpPr>
        <p:spPr>
          <a:xfrm flipH="1">
            <a:off x="2978422" y="3230446"/>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b="1" dirty="0">
                <a:latin typeface="黑体" panose="02010609060101010101" pitchFamily="49" charset="-122"/>
                <a:ea typeface="黑体" panose="02010609060101010101" pitchFamily="49" charset="-122"/>
              </a:rPr>
              <a:t>软件测试与质量保证</a:t>
            </a:r>
            <a:endParaRPr lang="zh-CN" altLang="en-US" b="1"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109335" y="59690"/>
            <a:ext cx="3459480" cy="368300"/>
          </a:xfrm>
          <a:prstGeom prst="rect">
            <a:avLst/>
          </a:prstGeom>
          <a:noFill/>
        </p:spPr>
        <p:txBody>
          <a:bodyPr wrap="square" rtlCol="0">
            <a:spAutoFit/>
          </a:bodyPr>
          <a:p>
            <a:r>
              <a:rPr lang="zh-CN" altLang="en-US" b="1">
                <a:sym typeface="+mn-ea"/>
              </a:rPr>
              <a:t>安排进度与测试里程碑</a:t>
            </a:r>
            <a:endParaRPr lang="zh-CN" altLang="en-US" b="1">
              <a:sym typeface="+mn-ea"/>
            </a:endParaRPr>
          </a:p>
        </p:txBody>
      </p:sp>
      <p:sp>
        <p:nvSpPr>
          <p:cNvPr id="4" name="文本框 3"/>
          <p:cNvSpPr txBox="1"/>
          <p:nvPr/>
        </p:nvSpPr>
        <p:spPr>
          <a:xfrm>
            <a:off x="643255" y="724535"/>
            <a:ext cx="2560320" cy="368300"/>
          </a:xfrm>
          <a:prstGeom prst="rect">
            <a:avLst/>
          </a:prstGeom>
          <a:noFill/>
        </p:spPr>
        <p:txBody>
          <a:bodyPr wrap="square" rtlCol="0">
            <a:spAutoFit/>
          </a:bodyPr>
          <a:p>
            <a:r>
              <a:rPr lang="zh-CN" altLang="en-US" b="1"/>
              <a:t>安排进度的重要性</a:t>
            </a:r>
            <a:endParaRPr lang="zh-CN" altLang="en-US" b="1"/>
          </a:p>
        </p:txBody>
      </p:sp>
      <p:sp>
        <p:nvSpPr>
          <p:cNvPr id="5" name="文本框 4"/>
          <p:cNvSpPr txBox="1"/>
          <p:nvPr/>
        </p:nvSpPr>
        <p:spPr>
          <a:xfrm>
            <a:off x="730250" y="1290955"/>
            <a:ext cx="2676525" cy="922020"/>
          </a:xfrm>
          <a:prstGeom prst="rect">
            <a:avLst/>
          </a:prstGeom>
          <a:noFill/>
        </p:spPr>
        <p:txBody>
          <a:bodyPr wrap="square" rtlCol="0">
            <a:spAutoFit/>
          </a:bodyPr>
          <a:p>
            <a:pPr marL="285750" indent="-285750">
              <a:buFont typeface="Arial" panose="020B0604020202020204" pitchFamily="34" charset="0"/>
              <a:buChar char="•"/>
            </a:pPr>
            <a:r>
              <a:rPr lang="zh-CN" altLang="en-US"/>
              <a:t>经济原因</a:t>
            </a:r>
            <a:endParaRPr lang="zh-CN" altLang="en-US"/>
          </a:p>
          <a:p>
            <a:pPr marL="285750" indent="-285750">
              <a:buFont typeface="Arial" panose="020B0604020202020204" pitchFamily="34" charset="0"/>
              <a:buChar char="•"/>
            </a:pPr>
            <a:r>
              <a:rPr lang="zh-CN" altLang="en-US"/>
              <a:t>满足合同期限</a:t>
            </a:r>
            <a:endParaRPr lang="zh-CN" altLang="en-US"/>
          </a:p>
          <a:p>
            <a:pPr marL="285750" indent="-285750">
              <a:buFont typeface="Arial" panose="020B0604020202020204" pitchFamily="34" charset="0"/>
              <a:buChar char="•"/>
            </a:pPr>
            <a:r>
              <a:rPr lang="zh-CN" altLang="en-US"/>
              <a:t>项目即时发布</a:t>
            </a:r>
            <a:endParaRPr lang="zh-CN" altLang="en-US"/>
          </a:p>
        </p:txBody>
      </p:sp>
      <p:sp>
        <p:nvSpPr>
          <p:cNvPr id="3" name="文本框 2"/>
          <p:cNvSpPr txBox="1"/>
          <p:nvPr/>
        </p:nvSpPr>
        <p:spPr>
          <a:xfrm>
            <a:off x="5471795" y="724535"/>
            <a:ext cx="2560320" cy="368300"/>
          </a:xfrm>
          <a:prstGeom prst="rect">
            <a:avLst/>
          </a:prstGeom>
          <a:noFill/>
        </p:spPr>
        <p:txBody>
          <a:bodyPr wrap="square" rtlCol="0">
            <a:spAutoFit/>
          </a:bodyPr>
          <a:p>
            <a:r>
              <a:rPr lang="zh-CN" altLang="en-US" b="1"/>
              <a:t>测试时间表</a:t>
            </a:r>
            <a:endParaRPr lang="zh-CN" altLang="en-US" b="1"/>
          </a:p>
        </p:txBody>
      </p:sp>
      <p:sp>
        <p:nvSpPr>
          <p:cNvPr id="7" name="文本框 6"/>
          <p:cNvSpPr txBox="1"/>
          <p:nvPr/>
        </p:nvSpPr>
        <p:spPr>
          <a:xfrm>
            <a:off x="5355590" y="1290955"/>
            <a:ext cx="2676525" cy="922020"/>
          </a:xfrm>
          <a:prstGeom prst="rect">
            <a:avLst/>
          </a:prstGeom>
          <a:noFill/>
        </p:spPr>
        <p:txBody>
          <a:bodyPr wrap="square" rtlCol="0">
            <a:spAutoFit/>
          </a:bodyPr>
          <a:p>
            <a:pPr marL="285750" indent="-285750">
              <a:buFont typeface="Arial" panose="020B0604020202020204" pitchFamily="34" charset="0"/>
              <a:buChar char="•"/>
            </a:pPr>
            <a:r>
              <a:rPr lang="zh-CN" altLang="en-US"/>
              <a:t>里程碑</a:t>
            </a:r>
            <a:endParaRPr lang="zh-CN" altLang="en-US"/>
          </a:p>
          <a:p>
            <a:pPr marL="285750" indent="-285750">
              <a:buFont typeface="Arial" panose="020B0604020202020204" pitchFamily="34" charset="0"/>
              <a:buChar char="•"/>
            </a:pPr>
            <a:r>
              <a:rPr lang="zh-CN" altLang="en-US"/>
              <a:t>审查</a:t>
            </a:r>
            <a:endParaRPr lang="zh-CN" altLang="en-US"/>
          </a:p>
          <a:p>
            <a:pPr marL="285750" indent="-285750">
              <a:buFont typeface="Arial" panose="020B0604020202020204" pitchFamily="34" charset="0"/>
              <a:buChar char="•"/>
            </a:pPr>
            <a:r>
              <a:rPr lang="zh-CN" altLang="en-US"/>
              <a:t>交付时间</a:t>
            </a:r>
            <a:endParaRPr lang="zh-CN" altLang="en-US"/>
          </a:p>
        </p:txBody>
      </p:sp>
      <p:sp>
        <p:nvSpPr>
          <p:cNvPr id="9" name="下箭头 8"/>
          <p:cNvSpPr/>
          <p:nvPr/>
        </p:nvSpPr>
        <p:spPr>
          <a:xfrm>
            <a:off x="6109335" y="2397125"/>
            <a:ext cx="431800" cy="720090"/>
          </a:xfrm>
          <a:prstGeom prst="downArrow">
            <a:avLst/>
          </a:prstGeom>
        </p:spPr>
        <p:style>
          <a:lnRef idx="0">
            <a:schemeClr val="accent5"/>
          </a:lnRef>
          <a:fillRef idx="3">
            <a:schemeClr val="accent5"/>
          </a:fillRef>
          <a:effectRef idx="3">
            <a:schemeClr val="accent5"/>
          </a:effectRef>
          <a:fontRef idx="minor">
            <a:schemeClr val="lt1"/>
          </a:fontRef>
        </p:style>
        <p:txBody>
          <a:bodyPr rtlCol="0" anchor="ctr"/>
          <a:p>
            <a:pPr algn="ctr"/>
            <a:endParaRPr lang="zh-CN" altLang="en-US"/>
          </a:p>
        </p:txBody>
      </p:sp>
      <p:sp>
        <p:nvSpPr>
          <p:cNvPr id="10" name="文本框 9"/>
          <p:cNvSpPr txBox="1"/>
          <p:nvPr/>
        </p:nvSpPr>
        <p:spPr>
          <a:xfrm>
            <a:off x="5155565" y="3364230"/>
            <a:ext cx="2561590" cy="645160"/>
          </a:xfrm>
          <a:prstGeom prst="rect">
            <a:avLst/>
          </a:prstGeom>
          <a:noFill/>
        </p:spPr>
        <p:txBody>
          <a:bodyPr wrap="square" rtlCol="0">
            <a:spAutoFit/>
          </a:bodyPr>
          <a:p>
            <a:r>
              <a:rPr lang="zh-CN" altLang="en-US"/>
              <a:t>准确的反应测试项目的进展情况</a:t>
            </a:r>
            <a:endParaRPr lang="zh-CN" altLang="en-US"/>
          </a:p>
        </p:txBody>
      </p:sp>
      <p:sp>
        <p:nvSpPr>
          <p:cNvPr id="11" name="下箭头 10"/>
          <p:cNvSpPr/>
          <p:nvPr/>
        </p:nvSpPr>
        <p:spPr>
          <a:xfrm>
            <a:off x="1545590" y="2397125"/>
            <a:ext cx="431800" cy="720090"/>
          </a:xfrm>
          <a:prstGeom prst="downArrow">
            <a:avLst/>
          </a:prstGeom>
        </p:spPr>
        <p:style>
          <a:lnRef idx="0">
            <a:schemeClr val="accent5"/>
          </a:lnRef>
          <a:fillRef idx="3">
            <a:schemeClr val="accent5"/>
          </a:fillRef>
          <a:effectRef idx="3">
            <a:schemeClr val="accent5"/>
          </a:effectRef>
          <a:fontRef idx="minor">
            <a:schemeClr val="lt1"/>
          </a:fontRef>
        </p:style>
        <p:txBody>
          <a:bodyPr rtlCol="0" anchor="ctr"/>
          <a:p>
            <a:pPr algn="ctr"/>
            <a:endParaRPr lang="zh-CN" altLang="en-US"/>
          </a:p>
        </p:txBody>
      </p:sp>
      <p:sp>
        <p:nvSpPr>
          <p:cNvPr id="12" name="文本框 11"/>
          <p:cNvSpPr txBox="1"/>
          <p:nvPr/>
        </p:nvSpPr>
        <p:spPr>
          <a:xfrm>
            <a:off x="787400" y="3424555"/>
            <a:ext cx="2561590" cy="368300"/>
          </a:xfrm>
          <a:prstGeom prst="rect">
            <a:avLst/>
          </a:prstGeom>
          <a:noFill/>
        </p:spPr>
        <p:txBody>
          <a:bodyPr wrap="square" rtlCol="0">
            <a:spAutoFit/>
          </a:bodyPr>
          <a:p>
            <a:r>
              <a:rPr lang="zh-CN" altLang="en-US"/>
              <a:t>项目按时保质发布</a:t>
            </a:r>
            <a:endParaRPr lang="zh-CN" altLang="en-US"/>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b="1" dirty="0">
                <a:latin typeface="黑体" panose="02010609060101010101" pitchFamily="49" charset="-122"/>
                <a:ea typeface="黑体" panose="02010609060101010101" pitchFamily="49" charset="-122"/>
              </a:rPr>
              <a:t>软件测试与质量保证</a:t>
            </a:r>
            <a:endParaRPr lang="zh-CN" altLang="en-US" b="1"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109335" y="59690"/>
            <a:ext cx="3459480" cy="368300"/>
          </a:xfrm>
          <a:prstGeom prst="rect">
            <a:avLst/>
          </a:prstGeom>
          <a:noFill/>
        </p:spPr>
        <p:txBody>
          <a:bodyPr wrap="square" rtlCol="0">
            <a:spAutoFit/>
          </a:bodyPr>
          <a:p>
            <a:r>
              <a:rPr lang="zh-CN" altLang="en-US" b="1">
                <a:sym typeface="+mn-ea"/>
              </a:rPr>
              <a:t>安排进度与测试里程碑</a:t>
            </a:r>
            <a:endParaRPr lang="zh-CN" altLang="en-US" b="1">
              <a:sym typeface="+mn-ea"/>
            </a:endParaRPr>
          </a:p>
        </p:txBody>
      </p:sp>
      <p:sp>
        <p:nvSpPr>
          <p:cNvPr id="4" name="文本框 3"/>
          <p:cNvSpPr txBox="1"/>
          <p:nvPr/>
        </p:nvSpPr>
        <p:spPr>
          <a:xfrm>
            <a:off x="643255" y="724535"/>
            <a:ext cx="2560320" cy="368300"/>
          </a:xfrm>
          <a:prstGeom prst="rect">
            <a:avLst/>
          </a:prstGeom>
          <a:noFill/>
        </p:spPr>
        <p:txBody>
          <a:bodyPr wrap="square" rtlCol="0">
            <a:spAutoFit/>
          </a:bodyPr>
          <a:p>
            <a:r>
              <a:rPr lang="zh-CN" altLang="en-US" b="1">
                <a:sym typeface="+mn-ea"/>
              </a:rPr>
              <a:t>如何制定测试时间表</a:t>
            </a:r>
            <a:r>
              <a:rPr lang="en-US" altLang="zh-CN" b="1">
                <a:sym typeface="+mn-ea"/>
              </a:rPr>
              <a:t>?</a:t>
            </a:r>
            <a:endParaRPr lang="en-US" altLang="zh-CN" b="1">
              <a:sym typeface="+mn-ea"/>
            </a:endParaRPr>
          </a:p>
        </p:txBody>
      </p:sp>
      <p:sp>
        <p:nvSpPr>
          <p:cNvPr id="6" name="文本框 5"/>
          <p:cNvSpPr txBox="1"/>
          <p:nvPr/>
        </p:nvSpPr>
        <p:spPr>
          <a:xfrm>
            <a:off x="1263015" y="1283335"/>
            <a:ext cx="5003165" cy="3415030"/>
          </a:xfrm>
          <a:prstGeom prst="rect">
            <a:avLst/>
          </a:prstGeom>
          <a:noFill/>
        </p:spPr>
        <p:txBody>
          <a:bodyPr wrap="square" rtlCol="0">
            <a:spAutoFit/>
          </a:bodyPr>
          <a:p>
            <a:pPr marL="285750" indent="-285750">
              <a:buFont typeface="Arial" panose="020B0604020202020204" pitchFamily="34" charset="0"/>
              <a:buChar char="•"/>
            </a:pPr>
            <a:r>
              <a:rPr lang="zh-CN" altLang="en-US"/>
              <a:t>制作一个详细的任务列表</a:t>
            </a:r>
            <a:endParaRPr lang="zh-CN" altLang="en-US"/>
          </a:p>
          <a:p>
            <a:pPr marL="285750" indent="-285750">
              <a:buFont typeface="Arial" panose="020B0604020202020204" pitchFamily="34" charset="0"/>
              <a:buChar char="•"/>
            </a:pPr>
            <a:r>
              <a:rPr lang="zh-CN" altLang="en-US"/>
              <a:t>列出项目中所有需要达到的主要里程碑</a:t>
            </a:r>
            <a:endParaRPr lang="zh-CN" altLang="en-US"/>
          </a:p>
          <a:p>
            <a:pPr marL="285750" indent="-285750">
              <a:buFont typeface="Arial" panose="020B0604020202020204" pitchFamily="34" charset="0"/>
              <a:buChar char="•"/>
            </a:pPr>
            <a:r>
              <a:rPr lang="zh-CN" altLang="en-US"/>
              <a:t>找出测试任务之间的相互依赖性和可能会影响到工作流的任何软件里程</a:t>
            </a:r>
            <a:endParaRPr lang="zh-CN" altLang="en-US"/>
          </a:p>
          <a:p>
            <a:pPr marL="285750" indent="-285750">
              <a:buFont typeface="Arial" panose="020B0604020202020204" pitchFamily="34" charset="0"/>
              <a:buChar char="•"/>
            </a:pPr>
            <a:r>
              <a:rPr lang="zh-CN" altLang="en-US"/>
              <a:t>确定满足列表中每个任务需要的不同的种类的资源和专业背景知识</a:t>
            </a:r>
            <a:endParaRPr lang="zh-CN" altLang="en-US"/>
          </a:p>
          <a:p>
            <a:pPr marL="285750" indent="-285750">
              <a:buFont typeface="Arial" panose="020B0604020202020204" pitchFamily="34" charset="0"/>
              <a:buChar char="•"/>
            </a:pPr>
            <a:r>
              <a:rPr lang="zh-CN" altLang="en-US"/>
              <a:t>估计每个任务需要的资源数</a:t>
            </a:r>
            <a:endParaRPr lang="zh-CN" altLang="en-US"/>
          </a:p>
          <a:p>
            <a:pPr marL="285750" indent="-285750">
              <a:buFont typeface="Arial" panose="020B0604020202020204" pitchFamily="34" charset="0"/>
              <a:buChar char="•"/>
            </a:pPr>
            <a:r>
              <a:rPr lang="zh-CN" altLang="en-US"/>
              <a:t>确定这个测试项目可用的资源种类和数量</a:t>
            </a:r>
            <a:endParaRPr lang="zh-CN" altLang="en-US"/>
          </a:p>
          <a:p>
            <a:pPr marL="285750" indent="-285750">
              <a:buFont typeface="Arial" panose="020B0604020202020204" pitchFamily="34" charset="0"/>
              <a:buChar char="•"/>
            </a:pPr>
            <a:r>
              <a:rPr lang="zh-CN" altLang="en-US"/>
              <a:t>假定其他资源将在某个特定的时间准备好</a:t>
            </a:r>
            <a:endParaRPr lang="zh-CN" altLang="en-US"/>
          </a:p>
          <a:p>
            <a:pPr marL="285750" indent="-285750">
              <a:buFont typeface="Arial" panose="020B0604020202020204" pitchFamily="34" charset="0"/>
              <a:buChar char="•"/>
            </a:pPr>
            <a:r>
              <a:rPr lang="zh-CN" altLang="en-US"/>
              <a:t>为每个任务分配资源</a:t>
            </a:r>
            <a:endParaRPr lang="zh-CN" altLang="en-US"/>
          </a:p>
          <a:p>
            <a:pPr marL="285750" indent="-285750">
              <a:buFont typeface="Arial" panose="020B0604020202020204" pitchFamily="34" charset="0"/>
              <a:buChar char="•"/>
            </a:pPr>
            <a:endParaRPr lang="zh-CN" altLang="en-US"/>
          </a:p>
          <a:p>
            <a:pPr marL="285750" indent="-285750">
              <a:buFont typeface="Arial" panose="020B0604020202020204" pitchFamily="34" charset="0"/>
              <a:buChar char="•"/>
            </a:pPr>
            <a:endParaRPr lang="zh-CN" altLang="en-US"/>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b="1" dirty="0">
                <a:latin typeface="黑体" panose="02010609060101010101" pitchFamily="49" charset="-122"/>
                <a:ea typeface="黑体" panose="02010609060101010101" pitchFamily="49" charset="-122"/>
              </a:rPr>
              <a:t>软件测试与质量保证</a:t>
            </a:r>
            <a:endParaRPr lang="zh-CN" altLang="en-US" b="1"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109335" y="59690"/>
            <a:ext cx="3459480" cy="368300"/>
          </a:xfrm>
          <a:prstGeom prst="rect">
            <a:avLst/>
          </a:prstGeom>
          <a:noFill/>
        </p:spPr>
        <p:txBody>
          <a:bodyPr wrap="square" rtlCol="0">
            <a:spAutoFit/>
          </a:bodyPr>
          <a:p>
            <a:r>
              <a:rPr lang="zh-CN" altLang="en-US" b="1">
                <a:sym typeface="+mn-ea"/>
              </a:rPr>
              <a:t>安排进度与测试里程碑</a:t>
            </a:r>
            <a:endParaRPr lang="zh-CN" altLang="en-US" b="1">
              <a:sym typeface="+mn-ea"/>
            </a:endParaRPr>
          </a:p>
        </p:txBody>
      </p:sp>
      <p:sp>
        <p:nvSpPr>
          <p:cNvPr id="4" name="文本框 3"/>
          <p:cNvSpPr txBox="1"/>
          <p:nvPr/>
        </p:nvSpPr>
        <p:spPr>
          <a:xfrm>
            <a:off x="643255" y="724535"/>
            <a:ext cx="2560320" cy="368300"/>
          </a:xfrm>
          <a:prstGeom prst="rect">
            <a:avLst/>
          </a:prstGeom>
          <a:noFill/>
        </p:spPr>
        <p:txBody>
          <a:bodyPr wrap="square" rtlCol="0">
            <a:spAutoFit/>
          </a:bodyPr>
          <a:p>
            <a:r>
              <a:rPr lang="zh-CN" altLang="en-US" b="1">
                <a:sym typeface="+mn-ea"/>
              </a:rPr>
              <a:t>如何制定测试时间表</a:t>
            </a:r>
            <a:r>
              <a:rPr lang="en-US" altLang="zh-CN" b="1">
                <a:sym typeface="+mn-ea"/>
              </a:rPr>
              <a:t>?</a:t>
            </a:r>
            <a:endParaRPr lang="en-US" altLang="zh-CN" b="1">
              <a:sym typeface="+mn-ea"/>
            </a:endParaRPr>
          </a:p>
        </p:txBody>
      </p:sp>
      <p:sp>
        <p:nvSpPr>
          <p:cNvPr id="6" name="文本框 5"/>
          <p:cNvSpPr txBox="1"/>
          <p:nvPr/>
        </p:nvSpPr>
        <p:spPr>
          <a:xfrm>
            <a:off x="1201420" y="1265555"/>
            <a:ext cx="5003165" cy="2861310"/>
          </a:xfrm>
          <a:prstGeom prst="rect">
            <a:avLst/>
          </a:prstGeom>
          <a:noFill/>
        </p:spPr>
        <p:txBody>
          <a:bodyPr wrap="square" rtlCol="0">
            <a:spAutoFit/>
          </a:bodyPr>
          <a:p>
            <a:pPr marL="285750" indent="-285750">
              <a:buFont typeface="Arial" panose="020B0604020202020204" pitchFamily="34" charset="0"/>
              <a:buChar char="•"/>
            </a:pPr>
            <a:r>
              <a:rPr lang="zh-CN" altLang="en-US">
                <a:sym typeface="+mn-ea"/>
              </a:rPr>
              <a:t>安排每个任务的开始和结束时间</a:t>
            </a:r>
            <a:endParaRPr lang="zh-CN" altLang="en-US"/>
          </a:p>
          <a:p>
            <a:pPr marL="285750" indent="-285750">
              <a:buFont typeface="Arial" panose="020B0604020202020204" pitchFamily="34" charset="0"/>
              <a:buChar char="•"/>
            </a:pPr>
            <a:r>
              <a:rPr lang="zh-CN" altLang="en-US">
                <a:sym typeface="+mn-ea"/>
              </a:rPr>
              <a:t>在此时插入其余的里程碑纳入总体时间表</a:t>
            </a:r>
            <a:endParaRPr lang="zh-CN" altLang="en-US"/>
          </a:p>
          <a:p>
            <a:pPr marL="285750" indent="-285750">
              <a:buFont typeface="Arial" panose="020B0604020202020204" pitchFamily="34" charset="0"/>
              <a:buChar char="•"/>
            </a:pPr>
            <a:r>
              <a:rPr lang="zh-CN" altLang="en-US">
                <a:sym typeface="+mn-ea"/>
              </a:rPr>
              <a:t>通过考虑先前识别的任务之间的一切贤惠依赖关系</a:t>
            </a:r>
            <a:r>
              <a:rPr lang="en-US" altLang="zh-CN">
                <a:sym typeface="+mn-ea"/>
              </a:rPr>
              <a:t>,</a:t>
            </a:r>
            <a:r>
              <a:rPr lang="zh-CN" altLang="en-US">
                <a:sym typeface="+mn-ea"/>
              </a:rPr>
              <a:t>确定每项任务的最早和最晚的开始时间和结束时间</a:t>
            </a:r>
            <a:endParaRPr lang="zh-CN" altLang="en-US"/>
          </a:p>
          <a:p>
            <a:pPr marL="285750" indent="-285750">
              <a:buFont typeface="Arial" panose="020B0604020202020204" pitchFamily="34" charset="0"/>
              <a:buChar char="•"/>
            </a:pPr>
            <a:r>
              <a:rPr lang="zh-CN" altLang="en-US"/>
              <a:t>基于合理的假设来评审测试时间表</a:t>
            </a:r>
            <a:endParaRPr lang="zh-CN" altLang="en-US"/>
          </a:p>
          <a:p>
            <a:pPr marL="285750" indent="-285750">
              <a:buFont typeface="Arial" panose="020B0604020202020204" pitchFamily="34" charset="0"/>
              <a:buChar char="•"/>
            </a:pPr>
            <a:r>
              <a:rPr lang="zh-CN" altLang="en-US"/>
              <a:t>识别时间表需要满足的条件</a:t>
            </a:r>
            <a:endParaRPr lang="zh-CN" altLang="en-US"/>
          </a:p>
          <a:p>
            <a:pPr marL="285750" indent="-285750">
              <a:buFont typeface="Arial" panose="020B0604020202020204" pitchFamily="34" charset="0"/>
              <a:buChar char="•"/>
            </a:pPr>
            <a:r>
              <a:rPr lang="zh-CN" altLang="en-US"/>
              <a:t>记录假设条件</a:t>
            </a:r>
            <a:endParaRPr lang="zh-CN" altLang="en-US"/>
          </a:p>
          <a:p>
            <a:pPr marL="285750" indent="-285750">
              <a:buFont typeface="Arial" panose="020B0604020202020204" pitchFamily="34" charset="0"/>
              <a:buChar char="•"/>
            </a:pPr>
            <a:r>
              <a:rPr lang="zh-CN" altLang="en-US"/>
              <a:t>和测试团队一起评审测试时间表</a:t>
            </a:r>
            <a:r>
              <a:rPr lang="en-US" altLang="zh-CN"/>
              <a:t>,</a:t>
            </a:r>
            <a:r>
              <a:rPr lang="zh-CN" altLang="en-US"/>
              <a:t>并获得他们的反馈</a:t>
            </a:r>
            <a:endParaRPr lang="zh-CN" altLang="en-US"/>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b="1" dirty="0">
                <a:latin typeface="黑体" panose="02010609060101010101" pitchFamily="49" charset="-122"/>
                <a:ea typeface="黑体" panose="02010609060101010101" pitchFamily="49" charset="-122"/>
              </a:rPr>
              <a:t>软件测试与质量保证</a:t>
            </a:r>
            <a:endParaRPr lang="zh-CN" altLang="en-US" b="1"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109335" y="59690"/>
            <a:ext cx="3459480" cy="368300"/>
          </a:xfrm>
          <a:prstGeom prst="rect">
            <a:avLst/>
          </a:prstGeom>
          <a:noFill/>
        </p:spPr>
        <p:txBody>
          <a:bodyPr wrap="square" rtlCol="0">
            <a:spAutoFit/>
          </a:bodyPr>
          <a:p>
            <a:r>
              <a:rPr lang="zh-CN" altLang="en-US" b="1">
                <a:sym typeface="+mn-ea"/>
              </a:rPr>
              <a:t>安排进度与测试里程碑</a:t>
            </a:r>
            <a:endParaRPr lang="zh-CN" altLang="en-US" b="1">
              <a:sym typeface="+mn-ea"/>
            </a:endParaRPr>
          </a:p>
        </p:txBody>
      </p:sp>
      <p:sp>
        <p:nvSpPr>
          <p:cNvPr id="4" name="文本框 3"/>
          <p:cNvSpPr txBox="1"/>
          <p:nvPr/>
        </p:nvSpPr>
        <p:spPr>
          <a:xfrm>
            <a:off x="2630805" y="1608455"/>
            <a:ext cx="3946525" cy="368300"/>
          </a:xfrm>
          <a:prstGeom prst="rect">
            <a:avLst/>
          </a:prstGeom>
          <a:noFill/>
        </p:spPr>
        <p:txBody>
          <a:bodyPr wrap="square" rtlCol="0">
            <a:spAutoFit/>
          </a:bodyPr>
          <a:p>
            <a:r>
              <a:rPr lang="zh-CN" altLang="en-US" b="1">
                <a:sym typeface="+mn-ea"/>
              </a:rPr>
              <a:t>如何缩短测试用例的执行时间 </a:t>
            </a:r>
            <a:r>
              <a:rPr lang="en-US" altLang="zh-CN" b="1">
                <a:sym typeface="+mn-ea"/>
              </a:rPr>
              <a:t>?</a:t>
            </a:r>
            <a:endParaRPr lang="en-US" altLang="zh-CN" b="1">
              <a:sym typeface="+mn-ea"/>
            </a:endParaRPr>
          </a:p>
        </p:txBody>
      </p:sp>
      <p:sp>
        <p:nvSpPr>
          <p:cNvPr id="3" name="文本框 2"/>
          <p:cNvSpPr txBox="1"/>
          <p:nvPr/>
        </p:nvSpPr>
        <p:spPr>
          <a:xfrm>
            <a:off x="1753235" y="641985"/>
            <a:ext cx="6099175" cy="368300"/>
          </a:xfrm>
          <a:prstGeom prst="rect">
            <a:avLst/>
          </a:prstGeom>
          <a:noFill/>
        </p:spPr>
        <p:txBody>
          <a:bodyPr wrap="square" rtlCol="0">
            <a:spAutoFit/>
          </a:bodyPr>
          <a:p>
            <a:r>
              <a:rPr lang="zh-CN" altLang="en-US"/>
              <a:t>测试工作工作量的估计和时间安排需要反复进行多次</a:t>
            </a:r>
            <a:endParaRPr lang="zh-CN" altLang="en-US"/>
          </a:p>
        </p:txBody>
      </p:sp>
      <p:sp>
        <p:nvSpPr>
          <p:cNvPr id="5" name="下箭头 4"/>
          <p:cNvSpPr/>
          <p:nvPr/>
        </p:nvSpPr>
        <p:spPr>
          <a:xfrm>
            <a:off x="3707765" y="1131570"/>
            <a:ext cx="1224280" cy="432435"/>
          </a:xfrm>
          <a:prstGeom prst="downArrow">
            <a:avLst/>
          </a:prstGeom>
        </p:spPr>
        <p:style>
          <a:lnRef idx="0">
            <a:schemeClr val="accent5"/>
          </a:lnRef>
          <a:fillRef idx="3">
            <a:schemeClr val="accent5"/>
          </a:fillRef>
          <a:effectRef idx="3">
            <a:schemeClr val="accent5"/>
          </a:effectRef>
          <a:fontRef idx="minor">
            <a:schemeClr val="lt1"/>
          </a:fontRef>
        </p:style>
        <p:txBody>
          <a:bodyPr rtlCol="0" anchor="ctr"/>
          <a:p>
            <a:pPr algn="ctr"/>
            <a:endParaRPr lang="zh-CN" altLang="en-US"/>
          </a:p>
        </p:txBody>
      </p:sp>
      <p:sp>
        <p:nvSpPr>
          <p:cNvPr id="7" name="文本框 6"/>
          <p:cNvSpPr txBox="1"/>
          <p:nvPr/>
        </p:nvSpPr>
        <p:spPr>
          <a:xfrm>
            <a:off x="2341245" y="2500630"/>
            <a:ext cx="5511165" cy="1476375"/>
          </a:xfrm>
          <a:prstGeom prst="rect">
            <a:avLst/>
          </a:prstGeom>
          <a:noFill/>
        </p:spPr>
        <p:txBody>
          <a:bodyPr wrap="square" rtlCol="0">
            <a:spAutoFit/>
          </a:bodyPr>
          <a:p>
            <a:pPr marL="285750" indent="-285750">
              <a:buFont typeface="Arial" panose="020B0604020202020204" pitchFamily="34" charset="0"/>
              <a:buChar char="•"/>
            </a:pPr>
            <a:r>
              <a:rPr lang="zh-CN" altLang="en-US"/>
              <a:t>减少测试的范围和深度</a:t>
            </a:r>
            <a:endParaRPr lang="zh-CN" altLang="en-US"/>
          </a:p>
          <a:p>
            <a:pPr marL="285750" indent="-285750">
              <a:buFont typeface="Arial" panose="020B0604020202020204" pitchFamily="34" charset="0"/>
              <a:buChar char="•"/>
            </a:pPr>
            <a:r>
              <a:rPr lang="zh-CN" altLang="en-US"/>
              <a:t>引入具有熟练技术的专业测试专家</a:t>
            </a:r>
            <a:endParaRPr lang="zh-CN" altLang="en-US"/>
          </a:p>
          <a:p>
            <a:pPr marL="285750" indent="-285750">
              <a:buFont typeface="Arial" panose="020B0604020202020204" pitchFamily="34" charset="0"/>
              <a:buChar char="•"/>
            </a:pPr>
            <a:r>
              <a:rPr lang="zh-CN" altLang="en-US"/>
              <a:t>测试人员加班</a:t>
            </a:r>
            <a:endParaRPr lang="zh-CN" altLang="en-US"/>
          </a:p>
          <a:p>
            <a:pPr marL="285750" indent="-285750">
              <a:buFont typeface="Arial" panose="020B0604020202020204" pitchFamily="34" charset="0"/>
              <a:buChar char="•"/>
            </a:pPr>
            <a:r>
              <a:rPr lang="zh-CN" altLang="en-US"/>
              <a:t>增加更多的测试人员或测试床</a:t>
            </a:r>
            <a:endParaRPr lang="zh-CN" altLang="en-US"/>
          </a:p>
          <a:p>
            <a:endParaRPr lang="zh-CN" alt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b="1" dirty="0">
                <a:latin typeface="黑体" panose="02010609060101010101" pitchFamily="49" charset="-122"/>
                <a:ea typeface="黑体" panose="02010609060101010101" pitchFamily="49" charset="-122"/>
              </a:rPr>
              <a:t>软件测试与质量保证</a:t>
            </a:r>
            <a:endParaRPr lang="zh-CN" altLang="en-US" b="1"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109335" y="59690"/>
            <a:ext cx="3459480" cy="368300"/>
          </a:xfrm>
          <a:prstGeom prst="rect">
            <a:avLst/>
          </a:prstGeom>
          <a:noFill/>
        </p:spPr>
        <p:txBody>
          <a:bodyPr wrap="square" rtlCol="0">
            <a:spAutoFit/>
          </a:bodyPr>
          <a:p>
            <a:r>
              <a:rPr lang="zh-CN" altLang="en-US" b="1">
                <a:sym typeface="+mn-ea"/>
              </a:rPr>
              <a:t>安排进度与测试里程碑</a:t>
            </a:r>
            <a:endParaRPr lang="zh-CN" altLang="en-US" b="1">
              <a:sym typeface="+mn-ea"/>
            </a:endParaRPr>
          </a:p>
        </p:txBody>
      </p:sp>
      <p:sp>
        <p:nvSpPr>
          <p:cNvPr id="4" name="文本框 3"/>
          <p:cNvSpPr txBox="1"/>
          <p:nvPr/>
        </p:nvSpPr>
        <p:spPr>
          <a:xfrm>
            <a:off x="3740785" y="584200"/>
            <a:ext cx="2159000" cy="460375"/>
          </a:xfrm>
          <a:prstGeom prst="rect">
            <a:avLst/>
          </a:prstGeom>
          <a:noFill/>
        </p:spPr>
        <p:txBody>
          <a:bodyPr wrap="square" rtlCol="0">
            <a:spAutoFit/>
          </a:bodyPr>
          <a:p>
            <a:r>
              <a:rPr lang="zh-CN" sz="2400" b="1">
                <a:sym typeface="+mn-ea"/>
              </a:rPr>
              <a:t>甘特图</a:t>
            </a:r>
            <a:endParaRPr lang="zh-CN" sz="2400" b="1">
              <a:sym typeface="+mn-ea"/>
            </a:endParaRPr>
          </a:p>
        </p:txBody>
      </p:sp>
      <p:sp>
        <p:nvSpPr>
          <p:cNvPr id="3" name="文本框 2"/>
          <p:cNvSpPr txBox="1"/>
          <p:nvPr/>
        </p:nvSpPr>
        <p:spPr>
          <a:xfrm>
            <a:off x="779145" y="1092835"/>
            <a:ext cx="2560320" cy="368300"/>
          </a:xfrm>
          <a:prstGeom prst="rect">
            <a:avLst/>
          </a:prstGeom>
          <a:noFill/>
        </p:spPr>
        <p:txBody>
          <a:bodyPr wrap="square" rtlCol="0">
            <a:spAutoFit/>
          </a:bodyPr>
          <a:p>
            <a:r>
              <a:rPr lang="zh-CN" b="1">
                <a:sym typeface="+mn-ea"/>
              </a:rPr>
              <a:t>什么是甘特图</a:t>
            </a:r>
            <a:r>
              <a:rPr lang="en-US" altLang="zh-CN" b="1">
                <a:sym typeface="+mn-ea"/>
              </a:rPr>
              <a:t>?</a:t>
            </a:r>
            <a:endParaRPr lang="en-US" altLang="zh-CN" b="1">
              <a:sym typeface="+mn-ea"/>
            </a:endParaRPr>
          </a:p>
        </p:txBody>
      </p:sp>
      <p:sp>
        <p:nvSpPr>
          <p:cNvPr id="5" name="文本框 4"/>
          <p:cNvSpPr txBox="1"/>
          <p:nvPr/>
        </p:nvSpPr>
        <p:spPr>
          <a:xfrm>
            <a:off x="718820" y="2498090"/>
            <a:ext cx="4448175" cy="368300"/>
          </a:xfrm>
          <a:prstGeom prst="rect">
            <a:avLst/>
          </a:prstGeom>
          <a:noFill/>
        </p:spPr>
        <p:txBody>
          <a:bodyPr wrap="square" rtlCol="0">
            <a:spAutoFit/>
          </a:bodyPr>
          <a:p>
            <a:r>
              <a:rPr lang="zh-CN" b="1">
                <a:sym typeface="+mn-ea"/>
              </a:rPr>
              <a:t>甘特图</a:t>
            </a:r>
            <a:r>
              <a:rPr lang="zh-CN" altLang="en-US" b="1">
                <a:sym typeface="+mn-ea"/>
              </a:rPr>
              <a:t>可以完成哪些工作</a:t>
            </a:r>
            <a:r>
              <a:rPr lang="en-US" altLang="zh-CN" b="1">
                <a:sym typeface="+mn-ea"/>
              </a:rPr>
              <a:t>?</a:t>
            </a:r>
            <a:endParaRPr lang="en-US" altLang="zh-CN" b="1">
              <a:sym typeface="+mn-ea"/>
            </a:endParaRPr>
          </a:p>
        </p:txBody>
      </p:sp>
      <p:sp>
        <p:nvSpPr>
          <p:cNvPr id="6" name="文本框 5"/>
          <p:cNvSpPr txBox="1"/>
          <p:nvPr/>
        </p:nvSpPr>
        <p:spPr>
          <a:xfrm>
            <a:off x="941070" y="1546225"/>
            <a:ext cx="6005830" cy="645160"/>
          </a:xfrm>
          <a:prstGeom prst="rect">
            <a:avLst/>
          </a:prstGeom>
          <a:noFill/>
        </p:spPr>
        <p:txBody>
          <a:bodyPr wrap="square" rtlCol="0">
            <a:spAutoFit/>
          </a:bodyPr>
          <a:p>
            <a:r>
              <a:rPr lang="zh-CN" altLang="en-US"/>
              <a:t>甘特图常用来表示项目时间表</a:t>
            </a:r>
            <a:r>
              <a:rPr lang="en-US" altLang="zh-CN"/>
              <a:t>,</a:t>
            </a:r>
            <a:r>
              <a:rPr lang="zh-CN" altLang="en-US"/>
              <a:t>包括各个任务持续的时间</a:t>
            </a:r>
            <a:r>
              <a:rPr lang="en-US" altLang="zh-CN"/>
              <a:t>,</a:t>
            </a:r>
            <a:r>
              <a:rPr lang="zh-CN" altLang="en-US"/>
              <a:t>任务依赖关系及它们的顺序</a:t>
            </a:r>
            <a:endParaRPr lang="zh-CN" altLang="en-US"/>
          </a:p>
        </p:txBody>
      </p:sp>
      <p:sp>
        <p:nvSpPr>
          <p:cNvPr id="7" name="文本框 6"/>
          <p:cNvSpPr txBox="1"/>
          <p:nvPr/>
        </p:nvSpPr>
        <p:spPr>
          <a:xfrm>
            <a:off x="971550" y="3140075"/>
            <a:ext cx="6005830" cy="1753235"/>
          </a:xfrm>
          <a:prstGeom prst="rect">
            <a:avLst/>
          </a:prstGeom>
          <a:noFill/>
        </p:spPr>
        <p:txBody>
          <a:bodyPr wrap="square" rtlCol="0">
            <a:spAutoFit/>
          </a:bodyPr>
          <a:p>
            <a:pPr marL="285750" indent="-285750">
              <a:buFont typeface="Arial" panose="020B0604020202020204" pitchFamily="34" charset="0"/>
              <a:buChar char="•"/>
            </a:pPr>
            <a:r>
              <a:rPr lang="zh-CN"/>
              <a:t>评估一个项目的时间特征</a:t>
            </a:r>
            <a:endParaRPr lang="zh-CN"/>
          </a:p>
          <a:p>
            <a:pPr marL="285750" indent="-285750">
              <a:buFont typeface="Arial" panose="020B0604020202020204" pitchFamily="34" charset="0"/>
              <a:buChar char="•"/>
            </a:pPr>
            <a:r>
              <a:rPr lang="zh-CN"/>
              <a:t>显示任务的顺序</a:t>
            </a:r>
            <a:endParaRPr lang="zh-CN"/>
          </a:p>
          <a:p>
            <a:pPr marL="285750" indent="-285750">
              <a:buFont typeface="Arial" panose="020B0604020202020204" pitchFamily="34" charset="0"/>
              <a:buChar char="•"/>
            </a:pPr>
            <a:r>
              <a:rPr lang="zh-CN"/>
              <a:t>显示安排的任务间的联系</a:t>
            </a:r>
            <a:endParaRPr lang="zh-CN"/>
          </a:p>
          <a:p>
            <a:pPr marL="285750" indent="-285750">
              <a:buFont typeface="Arial" panose="020B0604020202020204" pitchFamily="34" charset="0"/>
              <a:buChar char="•"/>
            </a:pPr>
            <a:r>
              <a:rPr lang="zh-CN"/>
              <a:t>定义参与的资源</a:t>
            </a:r>
            <a:endParaRPr lang="zh-CN"/>
          </a:p>
          <a:p>
            <a:pPr marL="285750" indent="-285750">
              <a:buFont typeface="Arial" panose="020B0604020202020204" pitchFamily="34" charset="0"/>
              <a:buChar char="•"/>
            </a:pPr>
            <a:r>
              <a:rPr lang="zh-CN"/>
              <a:t>监测项目的完成情况</a:t>
            </a:r>
            <a:endParaRPr lang="zh-CN"/>
          </a:p>
          <a:p>
            <a:endParaRPr lang="zh-CN"/>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b="1" dirty="0">
                <a:latin typeface="黑体" panose="02010609060101010101" pitchFamily="49" charset="-122"/>
                <a:ea typeface="黑体" panose="02010609060101010101" pitchFamily="49" charset="-122"/>
              </a:rPr>
              <a:t>软件测试与质量保证</a:t>
            </a:r>
            <a:endParaRPr lang="zh-CN" altLang="en-US" b="1"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109335" y="59690"/>
            <a:ext cx="3459480" cy="368300"/>
          </a:xfrm>
          <a:prstGeom prst="rect">
            <a:avLst/>
          </a:prstGeom>
          <a:noFill/>
        </p:spPr>
        <p:txBody>
          <a:bodyPr wrap="square" rtlCol="0">
            <a:spAutoFit/>
          </a:bodyPr>
          <a:p>
            <a:r>
              <a:rPr lang="zh-CN" altLang="en-US" b="1">
                <a:sym typeface="+mn-ea"/>
              </a:rPr>
              <a:t>安排进度与测试里程碑</a:t>
            </a:r>
            <a:endParaRPr lang="zh-CN" altLang="en-US" b="1">
              <a:sym typeface="+mn-ea"/>
            </a:endParaRPr>
          </a:p>
        </p:txBody>
      </p:sp>
      <p:sp>
        <p:nvSpPr>
          <p:cNvPr id="3" name="文本框 2"/>
          <p:cNvSpPr txBox="1"/>
          <p:nvPr/>
        </p:nvSpPr>
        <p:spPr>
          <a:xfrm>
            <a:off x="2435860" y="538480"/>
            <a:ext cx="5644515" cy="398780"/>
          </a:xfrm>
          <a:prstGeom prst="rect">
            <a:avLst/>
          </a:prstGeom>
          <a:noFill/>
        </p:spPr>
        <p:txBody>
          <a:bodyPr wrap="square" rtlCol="0">
            <a:spAutoFit/>
          </a:bodyPr>
          <a:p>
            <a:r>
              <a:rPr lang="zh-CN" sz="2000" b="1">
                <a:sym typeface="+mn-ea"/>
              </a:rPr>
              <a:t>甘特图示例</a:t>
            </a:r>
            <a:r>
              <a:rPr lang="en-US" altLang="zh-CN" sz="2000" b="1">
                <a:sym typeface="+mn-ea"/>
              </a:rPr>
              <a:t>(FR-ATM PVC</a:t>
            </a:r>
            <a:r>
              <a:rPr lang="zh-CN" altLang="en-US" sz="2000" b="1">
                <a:sym typeface="+mn-ea"/>
              </a:rPr>
              <a:t>服务互联</a:t>
            </a:r>
            <a:r>
              <a:rPr lang="en-US" altLang="zh-CN" sz="2000" b="1">
                <a:sym typeface="+mn-ea"/>
              </a:rPr>
              <a:t>)</a:t>
            </a:r>
            <a:endParaRPr lang="en-US" altLang="zh-CN" sz="2000" b="1">
              <a:sym typeface="+mn-ea"/>
            </a:endParaRPr>
          </a:p>
        </p:txBody>
      </p:sp>
      <p:sp>
        <p:nvSpPr>
          <p:cNvPr id="7" name="文本框 6"/>
          <p:cNvSpPr txBox="1"/>
          <p:nvPr/>
        </p:nvSpPr>
        <p:spPr>
          <a:xfrm>
            <a:off x="779145" y="1092835"/>
            <a:ext cx="2560320" cy="368300"/>
          </a:xfrm>
          <a:prstGeom prst="rect">
            <a:avLst/>
          </a:prstGeom>
          <a:noFill/>
        </p:spPr>
        <p:txBody>
          <a:bodyPr wrap="square" rtlCol="0">
            <a:spAutoFit/>
          </a:bodyPr>
          <a:p>
            <a:r>
              <a:rPr lang="zh-CN" b="1">
                <a:sym typeface="+mn-ea"/>
              </a:rPr>
              <a:t>背景假设</a:t>
            </a:r>
            <a:endParaRPr lang="zh-CN" b="1">
              <a:sym typeface="+mn-ea"/>
            </a:endParaRPr>
          </a:p>
        </p:txBody>
      </p:sp>
      <p:sp>
        <p:nvSpPr>
          <p:cNvPr id="8" name="文本框 7"/>
          <p:cNvSpPr txBox="1"/>
          <p:nvPr/>
        </p:nvSpPr>
        <p:spPr>
          <a:xfrm>
            <a:off x="971550" y="1885950"/>
            <a:ext cx="8129270" cy="1568450"/>
          </a:xfrm>
          <a:prstGeom prst="rect">
            <a:avLst/>
          </a:prstGeom>
          <a:noFill/>
        </p:spPr>
        <p:txBody>
          <a:bodyPr wrap="square" rtlCol="0">
            <a:spAutoFit/>
          </a:bodyPr>
          <a:p>
            <a:pPr marL="285750" indent="-285750">
              <a:buFont typeface="Arial" panose="020B0604020202020204" pitchFamily="34" charset="0"/>
              <a:buChar char="•"/>
            </a:pPr>
            <a:r>
              <a:rPr lang="zh-CN" altLang="en-US" sz="1600"/>
              <a:t>第一日有</a:t>
            </a:r>
            <a:r>
              <a:rPr lang="en-US" altLang="zh-CN" sz="1600"/>
              <a:t>4</a:t>
            </a:r>
            <a:r>
              <a:rPr lang="zh-CN" altLang="en-US" sz="1600"/>
              <a:t>位测试工程师进入项目</a:t>
            </a:r>
            <a:r>
              <a:rPr lang="en-US" altLang="zh-CN" sz="1600"/>
              <a:t>,Alex,Rohan,Inu,Lucy(Alex</a:t>
            </a:r>
            <a:r>
              <a:rPr lang="zh-CN" altLang="en-US" sz="1600"/>
              <a:t>是测试团队负责人</a:t>
            </a:r>
            <a:r>
              <a:rPr lang="en-US" altLang="zh-CN" sz="1600"/>
              <a:t>)</a:t>
            </a:r>
            <a:endParaRPr lang="en-US" altLang="zh-CN" sz="1600"/>
          </a:p>
          <a:p>
            <a:pPr marL="285750" indent="-285750">
              <a:buFont typeface="Arial" panose="020B0604020202020204" pitchFamily="34" charset="0"/>
              <a:buChar char="•"/>
            </a:pPr>
            <a:r>
              <a:rPr lang="zh-CN" altLang="en-US" sz="1600"/>
              <a:t>所有工程师都在测试工厂受到过良好的测试培训</a:t>
            </a:r>
            <a:endParaRPr lang="zh-CN" altLang="en-US" sz="1600"/>
          </a:p>
          <a:p>
            <a:pPr marL="285750" indent="-285750">
              <a:buFont typeface="Arial" panose="020B0604020202020204" pitchFamily="34" charset="0"/>
              <a:buChar char="•"/>
            </a:pPr>
            <a:r>
              <a:rPr lang="zh-CN" altLang="en-US" sz="1600"/>
              <a:t>所有人都在</a:t>
            </a:r>
            <a:r>
              <a:rPr lang="en-US" altLang="zh-CN" sz="1600"/>
              <a:t>FR</a:t>
            </a:r>
            <a:r>
              <a:rPr lang="zh-CN" altLang="en-US" sz="1600"/>
              <a:t>和</a:t>
            </a:r>
            <a:r>
              <a:rPr lang="en-US" altLang="zh-CN" sz="1600"/>
              <a:t>ATM</a:t>
            </a:r>
            <a:r>
              <a:rPr lang="zh-CN" altLang="en-US" sz="1600"/>
              <a:t>协议领域拥有丰富的知识</a:t>
            </a:r>
            <a:endParaRPr lang="zh-CN" altLang="en-US" sz="1600"/>
          </a:p>
          <a:p>
            <a:pPr marL="285750" indent="-285750">
              <a:buFont typeface="Arial" panose="020B0604020202020204" pitchFamily="34" charset="0"/>
              <a:buChar char="•"/>
            </a:pPr>
            <a:r>
              <a:rPr lang="en-US" altLang="zh-CN" sz="1600"/>
              <a:t>Alex</a:t>
            </a:r>
            <a:r>
              <a:rPr lang="zh-CN" altLang="en-US" sz="1600"/>
              <a:t>需要</a:t>
            </a:r>
            <a:r>
              <a:rPr lang="en-US" altLang="zh-CN" sz="1600"/>
              <a:t>5</a:t>
            </a:r>
            <a:r>
              <a:rPr lang="zh-CN" altLang="en-US" sz="1600"/>
              <a:t>天的时间来开发这个项目的测试计划</a:t>
            </a:r>
            <a:endParaRPr lang="zh-CN" altLang="en-US" sz="1600"/>
          </a:p>
          <a:p>
            <a:pPr marL="285750" indent="-285750">
              <a:buFont typeface="Arial" panose="020B0604020202020204" pitchFamily="34" charset="0"/>
              <a:buChar char="•"/>
            </a:pPr>
            <a:r>
              <a:rPr lang="zh-CN" altLang="en-US" sz="1600"/>
              <a:t>在系统测试阶段</a:t>
            </a:r>
            <a:r>
              <a:rPr lang="en-US" altLang="zh-CN" sz="1600"/>
              <a:t>,</a:t>
            </a:r>
            <a:r>
              <a:rPr lang="zh-CN" altLang="en-US" sz="1600"/>
              <a:t>没有人有任何休假计划</a:t>
            </a:r>
            <a:endParaRPr lang="zh-CN" altLang="en-US" sz="1600"/>
          </a:p>
          <a:p>
            <a:pPr marL="285750" indent="-285750">
              <a:buFont typeface="Arial" panose="020B0604020202020204" pitchFamily="34" charset="0"/>
              <a:buChar char="•"/>
            </a:pPr>
            <a:r>
              <a:rPr lang="zh-CN" altLang="en-US" sz="1600"/>
              <a:t>用于次测试项目的测试设备时可用的</a:t>
            </a:r>
            <a:endParaRPr lang="en-US" altLang="zh-CN" sz="160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系统测试计划的结构</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314575" y="499745"/>
            <a:ext cx="4975860" cy="521970"/>
          </a:xfrm>
          <a:prstGeom prst="rect">
            <a:avLst/>
          </a:prstGeom>
          <a:noFill/>
        </p:spPr>
        <p:txBody>
          <a:bodyPr wrap="square" rtlCol="0">
            <a:spAutoFit/>
          </a:bodyPr>
          <a:p>
            <a:pPr algn="ctr"/>
            <a:r>
              <a:rPr lang="zh-CN" altLang="zh-CN" sz="2800" b="1" dirty="0">
                <a:sym typeface="+mn-ea"/>
              </a:rPr>
              <a:t>系统测试</a:t>
            </a:r>
            <a:r>
              <a:rPr lang="zh-CN" altLang="en-US" sz="2800" b="1" dirty="0">
                <a:sym typeface="+mn-ea"/>
              </a:rPr>
              <a:t>计划的提纲</a:t>
            </a:r>
            <a:endParaRPr lang="zh-CN" altLang="en-US" sz="4000" b="1"/>
          </a:p>
        </p:txBody>
      </p:sp>
      <p:sp>
        <p:nvSpPr>
          <p:cNvPr id="8" name="Text Box 3"/>
          <p:cNvSpPr txBox="1">
            <a:spLocks noChangeArrowheads="1"/>
          </p:cNvSpPr>
          <p:nvPr/>
        </p:nvSpPr>
        <p:spPr bwMode="auto">
          <a:xfrm>
            <a:off x="2691130" y="1004570"/>
            <a:ext cx="4222750" cy="4246245"/>
          </a:xfrm>
          <a:prstGeom prst="rect">
            <a:avLst/>
          </a:prstGeom>
          <a:noFill/>
          <a:ln w="9525">
            <a:noFill/>
            <a:miter lim="800000"/>
          </a:ln>
        </p:spPr>
        <p:txBody>
          <a:bodyPr>
            <a:spAutoFit/>
          </a:bodyPr>
          <a:p>
            <a:pPr marL="457200" marR="0" indent="-457200" defTabSz="6673850">
              <a:lnSpc>
                <a:spcPct val="150000"/>
              </a:lnSpc>
              <a:buClr>
                <a:srgbClr val="000066"/>
              </a:buClr>
              <a:buSzTx/>
              <a:buFont typeface="+mj-lt"/>
              <a:buAutoNum type="arabicPeriod"/>
              <a:defRPr/>
            </a:pPr>
            <a:r>
              <a:rPr kumimoji="0" lang="zh-CN" altLang="en-US" sz="2000" kern="1200" cap="none" spc="0" normalizeH="0" baseline="0" noProof="0" dirty="0">
                <a:latin typeface="宋体" panose="02010600030101010101" pitchFamily="2" charset="-122"/>
                <a:ea typeface="宋体" panose="02010600030101010101" pitchFamily="2" charset="-122"/>
                <a:cs typeface="+mn-cs"/>
              </a:rPr>
              <a:t>导言</a:t>
            </a:r>
            <a:endParaRPr kumimoji="0" lang="zh-CN" altLang="en-US" sz="2000" kern="1200" cap="none" spc="0" normalizeH="0" baseline="0" noProof="0" dirty="0">
              <a:latin typeface="宋体" panose="02010600030101010101" pitchFamily="2" charset="-122"/>
              <a:ea typeface="宋体" panose="02010600030101010101" pitchFamily="2" charset="-122"/>
              <a:cs typeface="+mn-cs"/>
            </a:endParaRPr>
          </a:p>
          <a:p>
            <a:pPr marL="457200" marR="0" indent="-457200" defTabSz="6673850">
              <a:lnSpc>
                <a:spcPct val="150000"/>
              </a:lnSpc>
              <a:buClr>
                <a:srgbClr val="000066"/>
              </a:buClr>
              <a:buSzTx/>
              <a:buFont typeface="+mj-lt"/>
              <a:buAutoNum type="arabicPeriod"/>
              <a:defRPr/>
            </a:pPr>
            <a:r>
              <a:rPr kumimoji="0" lang="zh-CN" altLang="en-US" sz="2000" kern="1200" cap="none" spc="0" normalizeH="0" baseline="0" noProof="0" dirty="0">
                <a:latin typeface="宋体" panose="02010600030101010101" pitchFamily="2" charset="-122"/>
                <a:ea typeface="宋体" panose="02010600030101010101" pitchFamily="2" charset="-122"/>
                <a:cs typeface="+mn-cs"/>
              </a:rPr>
              <a:t>特征描述</a:t>
            </a:r>
            <a:endParaRPr kumimoji="0" lang="zh-CN" altLang="en-US" sz="2000" kern="1200" cap="none" spc="0" normalizeH="0" baseline="0" noProof="0" dirty="0">
              <a:latin typeface="宋体" panose="02010600030101010101" pitchFamily="2" charset="-122"/>
              <a:ea typeface="宋体" panose="02010600030101010101" pitchFamily="2" charset="-122"/>
              <a:cs typeface="+mn-cs"/>
            </a:endParaRPr>
          </a:p>
          <a:p>
            <a:pPr marL="457200" marR="0" indent="-457200" defTabSz="6673850">
              <a:lnSpc>
                <a:spcPct val="150000"/>
              </a:lnSpc>
              <a:buClr>
                <a:srgbClr val="000066"/>
              </a:buClr>
              <a:buSzTx/>
              <a:buFont typeface="+mj-lt"/>
              <a:buAutoNum type="arabicPeriod"/>
              <a:defRPr/>
            </a:pPr>
            <a:r>
              <a:rPr kumimoji="0" lang="zh-CN" altLang="en-US" sz="2000" kern="1200" cap="none" spc="0" normalizeH="0" baseline="0" noProof="0" dirty="0">
                <a:latin typeface="宋体" panose="02010600030101010101" pitchFamily="2" charset="-122"/>
                <a:ea typeface="宋体" panose="02010600030101010101" pitchFamily="2" charset="-122"/>
                <a:cs typeface="+mn-cs"/>
              </a:rPr>
              <a:t>假设前提</a:t>
            </a:r>
            <a:endParaRPr kumimoji="0" lang="zh-CN" altLang="en-US" sz="2000" kern="1200" cap="none" spc="0" normalizeH="0" baseline="0" noProof="0" dirty="0">
              <a:latin typeface="宋体" panose="02010600030101010101" pitchFamily="2" charset="-122"/>
              <a:ea typeface="宋体" panose="02010600030101010101" pitchFamily="2" charset="-122"/>
              <a:cs typeface="+mn-cs"/>
            </a:endParaRPr>
          </a:p>
          <a:p>
            <a:pPr marL="457200" marR="0" indent="-457200" defTabSz="6673850">
              <a:lnSpc>
                <a:spcPct val="150000"/>
              </a:lnSpc>
              <a:buClr>
                <a:srgbClr val="000066"/>
              </a:buClr>
              <a:buSzTx/>
              <a:buFont typeface="+mj-lt"/>
              <a:buAutoNum type="arabicPeriod"/>
              <a:defRPr/>
            </a:pPr>
            <a:r>
              <a:rPr kumimoji="0" lang="zh-CN" altLang="en-US" sz="2000" kern="1200" cap="none" spc="0" normalizeH="0" baseline="0" noProof="0" dirty="0">
                <a:latin typeface="宋体" panose="02010600030101010101" pitchFamily="2" charset="-122"/>
                <a:ea typeface="宋体" panose="02010600030101010101" pitchFamily="2" charset="-122"/>
                <a:cs typeface="+mn-cs"/>
              </a:rPr>
              <a:t>测试方法</a:t>
            </a:r>
            <a:endParaRPr kumimoji="0" lang="zh-CN" altLang="en-US" sz="2000" kern="1200" cap="none" spc="0" normalizeH="0" baseline="0" noProof="0" dirty="0">
              <a:latin typeface="宋体" panose="02010600030101010101" pitchFamily="2" charset="-122"/>
              <a:ea typeface="宋体" panose="02010600030101010101" pitchFamily="2" charset="-122"/>
              <a:cs typeface="+mn-cs"/>
            </a:endParaRPr>
          </a:p>
          <a:p>
            <a:pPr marL="457200" marR="0" indent="-457200" defTabSz="6673850">
              <a:lnSpc>
                <a:spcPct val="150000"/>
              </a:lnSpc>
              <a:buClr>
                <a:srgbClr val="000066"/>
              </a:buClr>
              <a:buSzTx/>
              <a:buFont typeface="+mj-lt"/>
              <a:buAutoNum type="arabicPeriod"/>
              <a:defRPr/>
            </a:pPr>
            <a:r>
              <a:rPr kumimoji="0" lang="zh-CN" altLang="en-US" sz="2000" kern="1200" cap="none" spc="0" normalizeH="0" baseline="0" noProof="0" dirty="0">
                <a:latin typeface="宋体" panose="02010600030101010101" pitchFamily="2" charset="-122"/>
                <a:ea typeface="宋体" panose="02010600030101010101" pitchFamily="2" charset="-122"/>
                <a:cs typeface="+mn-cs"/>
              </a:rPr>
              <a:t>测试套件结构</a:t>
            </a:r>
            <a:endParaRPr kumimoji="0" lang="zh-CN" altLang="en-US" sz="2000" kern="1200" cap="none" spc="0" normalizeH="0" baseline="0" noProof="0" dirty="0">
              <a:latin typeface="宋体" panose="02010600030101010101" pitchFamily="2" charset="-122"/>
              <a:ea typeface="宋体" panose="02010600030101010101" pitchFamily="2" charset="-122"/>
              <a:cs typeface="+mn-cs"/>
            </a:endParaRPr>
          </a:p>
          <a:p>
            <a:pPr marL="457200" marR="0" indent="-457200" defTabSz="6673850">
              <a:lnSpc>
                <a:spcPct val="150000"/>
              </a:lnSpc>
              <a:buClr>
                <a:srgbClr val="000066"/>
              </a:buClr>
              <a:buSzTx/>
              <a:buFont typeface="+mj-lt"/>
              <a:buAutoNum type="arabicPeriod"/>
              <a:defRPr/>
            </a:pPr>
            <a:r>
              <a:rPr kumimoji="0" lang="zh-CN" altLang="en-US" sz="2000" kern="1200" cap="none" spc="0" normalizeH="0" baseline="0" noProof="0" dirty="0">
                <a:latin typeface="宋体" panose="02010600030101010101" pitchFamily="2" charset="-122"/>
                <a:ea typeface="宋体" panose="02010600030101010101" pitchFamily="2" charset="-122"/>
                <a:cs typeface="+mn-cs"/>
              </a:rPr>
              <a:t>测试环境</a:t>
            </a:r>
            <a:endParaRPr kumimoji="0" lang="en-US" altLang="zh-CN" sz="2000" kern="1200" cap="none" spc="0" normalizeH="0" baseline="0" noProof="0" dirty="0">
              <a:latin typeface="宋体" panose="02010600030101010101" pitchFamily="2" charset="-122"/>
              <a:ea typeface="宋体" panose="02010600030101010101" pitchFamily="2" charset="-122"/>
              <a:cs typeface="+mn-cs"/>
            </a:endParaRPr>
          </a:p>
          <a:p>
            <a:pPr marL="457200" marR="0" indent="-457200" defTabSz="6673850">
              <a:lnSpc>
                <a:spcPct val="150000"/>
              </a:lnSpc>
              <a:buClr>
                <a:srgbClr val="000066"/>
              </a:buClr>
              <a:buSzTx/>
              <a:buFont typeface="+mj-lt"/>
              <a:buAutoNum type="arabicPeriod"/>
              <a:defRPr/>
            </a:pPr>
            <a:r>
              <a:rPr kumimoji="0" lang="zh-CN" altLang="en-US" sz="2000" kern="1200" cap="none" spc="0" normalizeH="0" baseline="0" noProof="0" dirty="0">
                <a:latin typeface="宋体" panose="02010600030101010101" pitchFamily="2" charset="-122"/>
                <a:ea typeface="宋体" panose="02010600030101010101" pitchFamily="2" charset="-122"/>
                <a:cs typeface="+mn-cs"/>
              </a:rPr>
              <a:t>测试执行策略</a:t>
            </a:r>
            <a:endParaRPr kumimoji="0" lang="zh-CN" altLang="en-US" sz="2000" kern="1200" cap="none" spc="0" normalizeH="0" baseline="0" noProof="0" dirty="0">
              <a:latin typeface="宋体" panose="02010600030101010101" pitchFamily="2" charset="-122"/>
              <a:ea typeface="宋体" panose="02010600030101010101" pitchFamily="2" charset="-122"/>
              <a:cs typeface="+mn-cs"/>
            </a:endParaRPr>
          </a:p>
          <a:p>
            <a:pPr marL="457200" marR="0" indent="-457200" defTabSz="6673850">
              <a:lnSpc>
                <a:spcPct val="150000"/>
              </a:lnSpc>
              <a:buClr>
                <a:srgbClr val="000066"/>
              </a:buClr>
              <a:buSzTx/>
              <a:buFont typeface="+mj-lt"/>
              <a:buAutoNum type="arabicPeriod"/>
              <a:defRPr/>
            </a:pPr>
            <a:r>
              <a:rPr kumimoji="0" lang="zh-CN" altLang="en-US" sz="2000" kern="1200" cap="none" spc="0" normalizeH="0" baseline="0" noProof="0" dirty="0">
                <a:latin typeface="宋体" panose="02010600030101010101" pitchFamily="2" charset="-122"/>
                <a:ea typeface="宋体" panose="02010600030101010101" pitchFamily="2" charset="-122"/>
                <a:cs typeface="+mn-cs"/>
              </a:rPr>
              <a:t>测试工作量估计</a:t>
            </a:r>
            <a:endParaRPr kumimoji="0" lang="en-US" altLang="zh-CN" sz="2000" kern="1200" cap="none" spc="0" normalizeH="0" baseline="0" noProof="0" dirty="0">
              <a:latin typeface="宋体" panose="02010600030101010101" pitchFamily="2" charset="-122"/>
              <a:ea typeface="宋体" panose="02010600030101010101" pitchFamily="2" charset="-122"/>
              <a:cs typeface="+mn-cs"/>
            </a:endParaRPr>
          </a:p>
          <a:p>
            <a:pPr marL="457200" marR="0" indent="-457200" defTabSz="6673850">
              <a:lnSpc>
                <a:spcPct val="150000"/>
              </a:lnSpc>
              <a:buClr>
                <a:srgbClr val="000066"/>
              </a:buClr>
              <a:buSzTx/>
              <a:buFont typeface="+mj-lt"/>
              <a:buAutoNum type="arabicPeriod"/>
              <a:defRPr/>
            </a:pPr>
            <a:r>
              <a:rPr kumimoji="0" lang="zh-CN" altLang="en-US" sz="2000" kern="1200" cap="none" spc="0" normalizeH="0" baseline="0" noProof="0" dirty="0">
                <a:latin typeface="宋体" panose="02010600030101010101" pitchFamily="2" charset="-122"/>
                <a:ea typeface="宋体" panose="02010600030101010101" pitchFamily="2" charset="-122"/>
                <a:cs typeface="+mn-cs"/>
              </a:rPr>
              <a:t>安排进度与测试里程碑</a:t>
            </a:r>
            <a:endParaRPr kumimoji="0" lang="en-US" altLang="zh-CN" sz="2000" kern="1200" cap="none" spc="0" normalizeH="0" baseline="0" noProof="0" dirty="0">
              <a:latin typeface="宋体" panose="02010600030101010101" pitchFamily="2" charset="-122"/>
              <a:ea typeface="宋体" panose="02010600030101010101" pitchFamily="2" charset="-122"/>
              <a:cs typeface="+mn-cs"/>
            </a:endParaRPr>
          </a:p>
        </p:txBody>
      </p:sp>
      <p:sp>
        <p:nvSpPr>
          <p:cNvPr id="2" name="文本框 1"/>
          <p:cNvSpPr txBox="1"/>
          <p:nvPr/>
        </p:nvSpPr>
        <p:spPr>
          <a:xfrm>
            <a:off x="871220" y="69850"/>
            <a:ext cx="2116455" cy="368300"/>
          </a:xfrm>
          <a:prstGeom prst="rect">
            <a:avLst/>
          </a:prstGeom>
          <a:noFill/>
        </p:spPr>
        <p:txBody>
          <a:bodyPr wrap="square" rtlCol="0">
            <a:spAutoFit/>
          </a:bodyPr>
          <a:p>
            <a:r>
              <a:rPr lang="zh-CN" altLang="en-US"/>
              <a:t>软件质量与测试</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567690" y="59690"/>
            <a:ext cx="2711450" cy="368300"/>
          </a:xfrm>
          <a:prstGeom prst="rect">
            <a:avLst/>
          </a:prstGeom>
        </p:spPr>
        <p:txBody>
          <a:bodyPr wrap="square">
            <a:spAutoFit/>
          </a:bodyPr>
          <a:lstStyle/>
          <a:p>
            <a:pPr algn="ctr"/>
            <a:r>
              <a:rPr lang="zh-CN" altLang="en-US" b="1" dirty="0">
                <a:latin typeface="黑体" panose="02010609060101010101" pitchFamily="49" charset="-122"/>
                <a:ea typeface="黑体" panose="02010609060101010101" pitchFamily="49" charset="-122"/>
              </a:rPr>
              <a:t>软件测试与质量保证</a:t>
            </a:r>
            <a:endParaRPr lang="zh-CN" altLang="en-US" b="1"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109335" y="59690"/>
            <a:ext cx="3459480" cy="368300"/>
          </a:xfrm>
          <a:prstGeom prst="rect">
            <a:avLst/>
          </a:prstGeom>
          <a:noFill/>
        </p:spPr>
        <p:txBody>
          <a:bodyPr wrap="square" rtlCol="0">
            <a:spAutoFit/>
          </a:bodyPr>
          <a:p>
            <a:r>
              <a:rPr lang="zh-CN" altLang="en-US" b="1">
                <a:sym typeface="+mn-ea"/>
              </a:rPr>
              <a:t>安排进度与测试里程碑</a:t>
            </a:r>
            <a:endParaRPr lang="zh-CN" altLang="en-US" b="1">
              <a:sym typeface="+mn-ea"/>
            </a:endParaRPr>
          </a:p>
        </p:txBody>
      </p:sp>
      <p:sp>
        <p:nvSpPr>
          <p:cNvPr id="3" name="文本框 2"/>
          <p:cNvSpPr txBox="1"/>
          <p:nvPr/>
        </p:nvSpPr>
        <p:spPr>
          <a:xfrm>
            <a:off x="3492500" y="444500"/>
            <a:ext cx="2159000" cy="460375"/>
          </a:xfrm>
          <a:prstGeom prst="rect">
            <a:avLst/>
          </a:prstGeom>
          <a:noFill/>
        </p:spPr>
        <p:txBody>
          <a:bodyPr wrap="square" rtlCol="0">
            <a:spAutoFit/>
          </a:bodyPr>
          <a:p>
            <a:r>
              <a:rPr lang="zh-CN" sz="2400" b="1">
                <a:sym typeface="+mn-ea"/>
              </a:rPr>
              <a:t>甘特图示例</a:t>
            </a:r>
            <a:endParaRPr lang="zh-CN" sz="2400" b="1">
              <a:sym typeface="+mn-ea"/>
            </a:endParaRPr>
          </a:p>
        </p:txBody>
      </p:sp>
      <p:pic>
        <p:nvPicPr>
          <p:cNvPr id="4" name="图片 3"/>
          <p:cNvPicPr>
            <a:picLocks noChangeAspect="1"/>
          </p:cNvPicPr>
          <p:nvPr/>
        </p:nvPicPr>
        <p:blipFill>
          <a:blip r:embed="rId2"/>
          <a:stretch>
            <a:fillRect/>
          </a:stretch>
        </p:blipFill>
        <p:spPr>
          <a:xfrm rot="16200000">
            <a:off x="2275840" y="196850"/>
            <a:ext cx="4244340" cy="5659755"/>
          </a:xfrm>
          <a:prstGeom prst="rect">
            <a:avLst/>
          </a:prstGeom>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25" name=""/>
        <p:cNvGrpSpPr/>
        <p:nvPr/>
      </p:nvGrpSpPr>
      <p:grpSpPr>
        <a:xfrm>
          <a:off x="0" y="0"/>
          <a:ext cx="0" cy="0"/>
          <a:chOff x="0" y="0"/>
          <a:chExt cx="0" cy="0"/>
        </a:xfrm>
      </p:grpSpPr>
      <p:sp>
        <p:nvSpPr>
          <p:cNvPr id="1048863" name="矩形 1"/>
          <p:cNvSpPr/>
          <p:nvPr/>
        </p:nvSpPr>
        <p:spPr>
          <a:xfrm>
            <a:off x="3087886" y="1985253"/>
            <a:ext cx="2968228" cy="1129665"/>
          </a:xfrm>
          <a:prstGeom prst="rect">
            <a:avLst/>
          </a:prstGeom>
        </p:spPr>
        <p:txBody>
          <a:bodyPr>
            <a:spAutoFit/>
          </a:bodyPr>
          <a:p>
            <a:pPr algn="ctr" eaLnBrk="1" fontAlgn="auto" hangingPunct="1">
              <a:lnSpc>
                <a:spcPct val="150000"/>
              </a:lnSpc>
              <a:spcBef>
                <a:spcPts val="0"/>
              </a:spcBef>
              <a:spcAft>
                <a:spcPts val="0"/>
              </a:spcAft>
            </a:pPr>
            <a:r>
              <a:rPr lang="en-US" altLang="zh-CN" sz="4500" b="1" dirty="0">
                <a:solidFill>
                  <a:schemeClr val="accent1"/>
                </a:solidFill>
                <a:latin typeface="微软雅黑" panose="020B0503020204020204" charset="-122"/>
                <a:ea typeface="微软雅黑" panose="020B0503020204020204" charset="-122"/>
              </a:rPr>
              <a:t>THANKS!</a:t>
            </a:r>
            <a:endParaRPr lang="zh-CN" altLang="en-US" sz="4500" b="1" dirty="0">
              <a:solidFill>
                <a:schemeClr val="accent1"/>
              </a:solidFill>
              <a:latin typeface="微软雅黑" panose="020B0503020204020204" charset="-122"/>
              <a:ea typeface="微软雅黑" panose="020B0503020204020204" charset="-122"/>
            </a:endParaRPr>
          </a:p>
        </p:txBody>
      </p:sp>
      <p:cxnSp>
        <p:nvCxnSpPr>
          <p:cNvPr id="3145891" name="直接连接符 7"/>
          <p:cNvCxnSpPr/>
          <p:nvPr/>
        </p:nvCxnSpPr>
        <p:spPr>
          <a:xfrm flipH="1">
            <a:off x="6843585" y="193940"/>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892" name="直接连接符 8"/>
          <p:cNvCxnSpPr/>
          <p:nvPr/>
        </p:nvCxnSpPr>
        <p:spPr>
          <a:xfrm flipH="1">
            <a:off x="7538888" y="0"/>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893" name="直接连接符 9"/>
          <p:cNvCxnSpPr/>
          <p:nvPr/>
        </p:nvCxnSpPr>
        <p:spPr>
          <a:xfrm flipH="1">
            <a:off x="419102" y="4260508"/>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894" name="直接连接符 10"/>
          <p:cNvCxnSpPr/>
          <p:nvPr/>
        </p:nvCxnSpPr>
        <p:spPr>
          <a:xfrm flipH="1">
            <a:off x="7424039" y="944729"/>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895" name="直接连接符 11"/>
          <p:cNvCxnSpPr/>
          <p:nvPr/>
        </p:nvCxnSpPr>
        <p:spPr>
          <a:xfrm flipH="1">
            <a:off x="1219578" y="4007318"/>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896" name="直接连接符 12"/>
          <p:cNvCxnSpPr/>
          <p:nvPr/>
        </p:nvCxnSpPr>
        <p:spPr>
          <a:xfrm flipH="1">
            <a:off x="899826" y="3384272"/>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48866" name="椭圆 13"/>
          <p:cNvSpPr/>
          <p:nvPr/>
        </p:nvSpPr>
        <p:spPr>
          <a:xfrm>
            <a:off x="1525181" y="1199786"/>
            <a:ext cx="322358" cy="322358"/>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accent1">
                  <a:lumMod val="60000"/>
                  <a:lumOff val="40000"/>
                </a:schemeClr>
              </a:solidFill>
            </a:endParaRPr>
          </a:p>
        </p:txBody>
      </p:sp>
      <p:sp>
        <p:nvSpPr>
          <p:cNvPr id="1048867" name="椭圆 14"/>
          <p:cNvSpPr/>
          <p:nvPr/>
        </p:nvSpPr>
        <p:spPr>
          <a:xfrm>
            <a:off x="7295319" y="4007318"/>
            <a:ext cx="624759" cy="624759"/>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accent1">
                  <a:lumMod val="60000"/>
                  <a:lumOff val="40000"/>
                </a:schemeClr>
              </a:solidFill>
            </a:endParaRPr>
          </a:p>
        </p:txBody>
      </p:sp>
      <p:sp>
        <p:nvSpPr>
          <p:cNvPr id="1048868" name="椭圆 15"/>
          <p:cNvSpPr/>
          <p:nvPr/>
        </p:nvSpPr>
        <p:spPr>
          <a:xfrm>
            <a:off x="1016948" y="79939"/>
            <a:ext cx="405261" cy="405261"/>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accent1">
                  <a:lumMod val="60000"/>
                  <a:lumOff val="40000"/>
                </a:schemeClr>
              </a:solidFill>
            </a:endParaRPr>
          </a:p>
        </p:txBody>
      </p:sp>
      <p:sp>
        <p:nvSpPr>
          <p:cNvPr id="1048869" name="椭圆 16"/>
          <p:cNvSpPr/>
          <p:nvPr/>
        </p:nvSpPr>
        <p:spPr>
          <a:xfrm>
            <a:off x="7806096" y="3554347"/>
            <a:ext cx="452972" cy="452972"/>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accent1">
                  <a:lumMod val="60000"/>
                  <a:lumOff val="40000"/>
                </a:schemeClr>
              </a:solidFill>
            </a:endParaRPr>
          </a:p>
        </p:txBody>
      </p:sp>
      <p:sp>
        <p:nvSpPr>
          <p:cNvPr id="1048870" name="椭圆 17"/>
          <p:cNvSpPr/>
          <p:nvPr/>
        </p:nvSpPr>
        <p:spPr>
          <a:xfrm>
            <a:off x="664731" y="796723"/>
            <a:ext cx="641555" cy="641555"/>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accent1">
                  <a:lumMod val="60000"/>
                  <a:lumOff val="40000"/>
                </a:schemeClr>
              </a:solidFill>
            </a:endParaRPr>
          </a:p>
        </p:txBody>
      </p:sp>
      <p:sp>
        <p:nvSpPr>
          <p:cNvPr id="1048871" name="椭圆 18"/>
          <p:cNvSpPr/>
          <p:nvPr/>
        </p:nvSpPr>
        <p:spPr>
          <a:xfrm>
            <a:off x="8303002" y="3942024"/>
            <a:ext cx="318484" cy="318484"/>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872" name="椭圆 19"/>
          <p:cNvSpPr/>
          <p:nvPr/>
        </p:nvSpPr>
        <p:spPr>
          <a:xfrm>
            <a:off x="363701" y="1659219"/>
            <a:ext cx="437458" cy="437458"/>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accent1">
                  <a:lumMod val="60000"/>
                  <a:lumOff val="40000"/>
                </a:schemeClr>
              </a:solidFill>
            </a:endParaRPr>
          </a:p>
        </p:txBody>
      </p:sp>
      <p:sp>
        <p:nvSpPr>
          <p:cNvPr id="1048873" name="椭圆 20"/>
          <p:cNvSpPr/>
          <p:nvPr/>
        </p:nvSpPr>
        <p:spPr>
          <a:xfrm>
            <a:off x="8016159" y="2929588"/>
            <a:ext cx="286843" cy="286843"/>
          </a:xfrm>
          <a:prstGeom prst="ellips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accent1">
                  <a:lumMod val="60000"/>
                  <a:lumOff val="40000"/>
                </a:schemeClr>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67" name=""/>
        <p:cNvGrpSpPr/>
        <p:nvPr/>
      </p:nvGrpSpPr>
      <p:grpSpPr>
        <a:xfrm>
          <a:off x="0" y="0"/>
          <a:ext cx="0" cy="0"/>
          <a:chOff x="0" y="0"/>
          <a:chExt cx="0" cy="0"/>
        </a:xfrm>
      </p:grpSpPr>
      <p:sp>
        <p:nvSpPr>
          <p:cNvPr id="1048653" name="椭圆 2"/>
          <p:cNvSpPr/>
          <p:nvPr/>
        </p:nvSpPr>
        <p:spPr>
          <a:xfrm>
            <a:off x="3159760" y="1102360"/>
            <a:ext cx="2856865" cy="2881630"/>
          </a:xfrm>
          <a:prstGeom prst="ellipse">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4" name="文本框 6"/>
          <p:cNvSpPr txBox="1"/>
          <p:nvPr/>
        </p:nvSpPr>
        <p:spPr>
          <a:xfrm>
            <a:off x="3257613" y="1874834"/>
            <a:ext cx="2884067" cy="922020"/>
          </a:xfrm>
          <a:prstGeom prst="rect">
            <a:avLst/>
          </a:prstGeom>
          <a:noFill/>
        </p:spPr>
        <p:txBody>
          <a:bodyPr wrap="square" rtlCol="0">
            <a:spAutoFit/>
          </a:bodyPr>
          <a:p>
            <a:pPr algn="ctr"/>
            <a:r>
              <a:rPr lang="en-US" altLang="zh-CN" sz="2700" b="1" spc="300" dirty="0" smtClean="0">
                <a:solidFill>
                  <a:schemeClr val="bg1"/>
                </a:solidFill>
                <a:latin typeface="微软雅黑" panose="020B0503020204020204" charset="-122"/>
                <a:ea typeface="微软雅黑" panose="020B0503020204020204" charset="-122"/>
              </a:rPr>
              <a:t>12.2</a:t>
            </a:r>
            <a:endParaRPr lang="en-US" altLang="zh-CN" sz="2700" b="1" spc="300" dirty="0" smtClean="0">
              <a:solidFill>
                <a:schemeClr val="bg1"/>
              </a:solidFill>
              <a:latin typeface="微软雅黑" panose="020B0503020204020204" charset="-122"/>
              <a:ea typeface="微软雅黑" panose="020B0503020204020204" charset="-122"/>
            </a:endParaRPr>
          </a:p>
          <a:p>
            <a:pPr algn="ctr"/>
            <a:r>
              <a:rPr lang="zh-CN" altLang="en-US" sz="2700" b="1" spc="300" dirty="0" smtClean="0">
                <a:solidFill>
                  <a:schemeClr val="bg1"/>
                </a:solidFill>
                <a:latin typeface="微软雅黑" panose="020B0503020204020204" charset="-122"/>
                <a:ea typeface="微软雅黑" panose="020B0503020204020204" charset="-122"/>
              </a:rPr>
              <a:t>导言与特征描述</a:t>
            </a:r>
            <a:endParaRPr lang="zh-CN" altLang="en-US" sz="2700" b="1" spc="300" dirty="0" smtClean="0">
              <a:solidFill>
                <a:schemeClr val="bg1"/>
              </a:solidFill>
              <a:latin typeface="微软雅黑" panose="020B0503020204020204" charset="-122"/>
              <a:ea typeface="微软雅黑" panose="020B0503020204020204" charset="-122"/>
            </a:endParaRPr>
          </a:p>
        </p:txBody>
      </p:sp>
      <p:sp>
        <p:nvSpPr>
          <p:cNvPr id="1048655" name="椭圆 9"/>
          <p:cNvSpPr/>
          <p:nvPr/>
        </p:nvSpPr>
        <p:spPr>
          <a:xfrm>
            <a:off x="915708" y="3675929"/>
            <a:ext cx="150019" cy="18969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6" name="椭圆 11"/>
          <p:cNvSpPr/>
          <p:nvPr/>
        </p:nvSpPr>
        <p:spPr>
          <a:xfrm>
            <a:off x="1320758" y="3090375"/>
            <a:ext cx="388460" cy="38846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7" name="椭圆 12"/>
          <p:cNvSpPr/>
          <p:nvPr/>
        </p:nvSpPr>
        <p:spPr>
          <a:xfrm>
            <a:off x="2387557" y="2891545"/>
            <a:ext cx="483409" cy="48340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8" name="椭圆 13"/>
          <p:cNvSpPr/>
          <p:nvPr/>
        </p:nvSpPr>
        <p:spPr>
          <a:xfrm>
            <a:off x="495189" y="2082095"/>
            <a:ext cx="160100" cy="160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9" name="椭圆 14"/>
          <p:cNvSpPr/>
          <p:nvPr/>
        </p:nvSpPr>
        <p:spPr>
          <a:xfrm>
            <a:off x="2146113" y="2132920"/>
            <a:ext cx="356221" cy="35622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0" name="椭圆 15"/>
          <p:cNvSpPr/>
          <p:nvPr/>
        </p:nvSpPr>
        <p:spPr>
          <a:xfrm>
            <a:off x="1709218" y="1699269"/>
            <a:ext cx="267453" cy="26745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1" name="椭圆 16"/>
          <p:cNvSpPr/>
          <p:nvPr/>
        </p:nvSpPr>
        <p:spPr>
          <a:xfrm>
            <a:off x="6087242" y="2641543"/>
            <a:ext cx="165932" cy="16593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2" name="椭圆 17"/>
          <p:cNvSpPr/>
          <p:nvPr/>
        </p:nvSpPr>
        <p:spPr>
          <a:xfrm>
            <a:off x="7335435" y="1219157"/>
            <a:ext cx="480112" cy="4801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3" name="椭圆 18"/>
          <p:cNvSpPr/>
          <p:nvPr/>
        </p:nvSpPr>
        <p:spPr>
          <a:xfrm>
            <a:off x="5596373" y="3979714"/>
            <a:ext cx="237818" cy="23781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4" name="椭圆 19"/>
          <p:cNvSpPr/>
          <p:nvPr/>
        </p:nvSpPr>
        <p:spPr>
          <a:xfrm flipH="1" flipV="1">
            <a:off x="5393991" y="3489918"/>
            <a:ext cx="237549" cy="2562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5" name="椭圆 20"/>
          <p:cNvSpPr/>
          <p:nvPr/>
        </p:nvSpPr>
        <p:spPr>
          <a:xfrm>
            <a:off x="6702862" y="1907693"/>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6" name="椭圆 21"/>
          <p:cNvSpPr/>
          <p:nvPr/>
        </p:nvSpPr>
        <p:spPr>
          <a:xfrm>
            <a:off x="6313298" y="3007625"/>
            <a:ext cx="622690" cy="62269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7" name="椭圆 22"/>
          <p:cNvSpPr/>
          <p:nvPr/>
        </p:nvSpPr>
        <p:spPr>
          <a:xfrm>
            <a:off x="6452579" y="927449"/>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8" name="椭圆 23"/>
          <p:cNvSpPr/>
          <p:nvPr/>
        </p:nvSpPr>
        <p:spPr>
          <a:xfrm>
            <a:off x="7736521" y="2878091"/>
            <a:ext cx="311345" cy="31134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9" name="椭圆 24"/>
          <p:cNvSpPr/>
          <p:nvPr/>
        </p:nvSpPr>
        <p:spPr>
          <a:xfrm flipH="1">
            <a:off x="6923030" y="3865624"/>
            <a:ext cx="364687" cy="3646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cxnSp>
        <p:nvCxnSpPr>
          <p:cNvPr id="3145734" name="直接连接符 26"/>
          <p:cNvCxnSpPr/>
          <p:nvPr/>
        </p:nvCxnSpPr>
        <p:spPr>
          <a:xfrm flipH="1">
            <a:off x="5057752" y="378155"/>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5" name="直接连接符 27"/>
          <p:cNvCxnSpPr/>
          <p:nvPr/>
        </p:nvCxnSpPr>
        <p:spPr>
          <a:xfrm flipH="1">
            <a:off x="5753055" y="184214"/>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6" name="直接连接符 28"/>
          <p:cNvCxnSpPr/>
          <p:nvPr/>
        </p:nvCxnSpPr>
        <p:spPr>
          <a:xfrm flipH="1">
            <a:off x="2497698" y="4106682"/>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7" name="直接连接符 29"/>
          <p:cNvCxnSpPr/>
          <p:nvPr/>
        </p:nvCxnSpPr>
        <p:spPr>
          <a:xfrm flipH="1">
            <a:off x="5377504" y="1275951"/>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8" name="直接连接符 31"/>
          <p:cNvCxnSpPr/>
          <p:nvPr/>
        </p:nvCxnSpPr>
        <p:spPr>
          <a:xfrm flipH="1">
            <a:off x="3298174" y="3853493"/>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9" name="直接连接符 33"/>
          <p:cNvCxnSpPr/>
          <p:nvPr/>
        </p:nvCxnSpPr>
        <p:spPr>
          <a:xfrm flipH="1">
            <a:off x="2978422" y="3230446"/>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导言与特征描述</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466465" y="511175"/>
            <a:ext cx="2211070" cy="521970"/>
          </a:xfrm>
          <a:prstGeom prst="rect">
            <a:avLst/>
          </a:prstGeom>
          <a:noFill/>
        </p:spPr>
        <p:txBody>
          <a:bodyPr wrap="square" rtlCol="0">
            <a:spAutoFit/>
          </a:bodyPr>
          <a:p>
            <a:pPr algn="ctr" eaLnBrk="1" hangingPunct="1"/>
            <a:r>
              <a:rPr lang="zh-CN" altLang="zh-CN" sz="2800" b="1" dirty="0">
                <a:sym typeface="+mn-ea"/>
              </a:rPr>
              <a:t>导言</a:t>
            </a:r>
            <a:endParaRPr lang="zh-CN" altLang="zh-CN" sz="2800" b="1" dirty="0">
              <a:sym typeface="+mn-ea"/>
            </a:endParaRPr>
          </a:p>
        </p:txBody>
      </p:sp>
      <p:sp>
        <p:nvSpPr>
          <p:cNvPr id="10258" name="Text Box 18"/>
          <p:cNvSpPr txBox="1"/>
          <p:nvPr/>
        </p:nvSpPr>
        <p:spPr>
          <a:xfrm>
            <a:off x="1083310" y="1033145"/>
            <a:ext cx="7550785" cy="768350"/>
          </a:xfrm>
          <a:prstGeom prst="rect">
            <a:avLst/>
          </a:prstGeom>
          <a:noFill/>
          <a:ln w="9525">
            <a:noFill/>
          </a:ln>
        </p:spPr>
        <p:txBody>
          <a:bodyPr wrap="square">
            <a:spAutoFit/>
          </a:bodyPr>
          <a:p>
            <a:pPr algn="ctr"/>
            <a:endParaRPr lang="zh-CN" altLang="en-US" sz="2000" b="1" dirty="0">
              <a:solidFill>
                <a:schemeClr val="tx1"/>
              </a:solidFill>
              <a:latin typeface="Arial" panose="020B0604020202020204" pitchFamily="34" charset="0"/>
              <a:ea typeface="宋体" panose="02010600030101010101" pitchFamily="2" charset="-122"/>
            </a:endParaRPr>
          </a:p>
          <a:p>
            <a:r>
              <a:rPr lang="zh-CN" altLang="en-US" sz="2400" dirty="0">
                <a:solidFill>
                  <a:schemeClr val="tx1"/>
                </a:solidFill>
                <a:latin typeface="Arial" panose="020B0604020202020204" pitchFamily="34" charset="0"/>
                <a:ea typeface="宋体" panose="02010600030101010101" pitchFamily="2" charset="-122"/>
              </a:rPr>
              <a:t>系统测试计划的导言部分描述了测试计划的结构和目标。</a:t>
            </a:r>
            <a:endParaRPr lang="zh-CN" altLang="en-US" sz="2400" dirty="0">
              <a:solidFill>
                <a:schemeClr val="tx1"/>
              </a:solidFill>
              <a:latin typeface="Arial" panose="020B0604020202020204" pitchFamily="34" charset="0"/>
              <a:ea typeface="宋体" panose="02010600030101010101" pitchFamily="2" charset="-122"/>
            </a:endParaRPr>
          </a:p>
        </p:txBody>
      </p:sp>
      <p:sp>
        <p:nvSpPr>
          <p:cNvPr id="3" name="内容占位符 2"/>
          <p:cNvSpPr>
            <a:spLocks noGrp="1"/>
          </p:cNvSpPr>
          <p:nvPr>
            <p:ph idx="1"/>
          </p:nvPr>
        </p:nvSpPr>
        <p:spPr>
          <a:xfrm>
            <a:off x="1212850" y="1888490"/>
            <a:ext cx="4896485" cy="2788285"/>
          </a:xfrm>
        </p:spPr>
        <p:txBody>
          <a:bodyPr>
            <a:normAutofit fontScale="90000" lnSpcReduction="20000"/>
          </a:bodyPr>
          <a:p>
            <a:pPr algn="l"/>
            <a:r>
              <a:rPr lang="zh-CN" altLang="en-US" sz="2400" dirty="0">
                <a:latin typeface="微软雅黑" panose="020B0503020204020204" charset="-122"/>
                <a:ea typeface="宋体" panose="02010600030101010101" pitchFamily="2" charset="-122"/>
                <a:sym typeface="+mn-ea"/>
              </a:rPr>
              <a:t>测试项目名称</a:t>
            </a:r>
            <a:endParaRPr lang="zh-CN" altLang="en-US" sz="2400" dirty="0">
              <a:latin typeface="微软雅黑" panose="020B0503020204020204" charset="-122"/>
              <a:ea typeface="宋体" panose="02010600030101010101" pitchFamily="2" charset="-122"/>
              <a:sym typeface="+mn-ea"/>
            </a:endParaRPr>
          </a:p>
          <a:p>
            <a:pPr algn="l"/>
            <a:r>
              <a:rPr lang="zh-CN" altLang="en-US" sz="2400" dirty="0">
                <a:latin typeface="微软雅黑" panose="020B0503020204020204" charset="-122"/>
                <a:ea typeface="宋体" panose="02010600030101010101" pitchFamily="2" charset="-122"/>
                <a:sym typeface="+mn-ea"/>
              </a:rPr>
              <a:t>修订版历史</a:t>
            </a:r>
            <a:endParaRPr lang="zh-CN" altLang="en-US" sz="2400" dirty="0">
              <a:latin typeface="微软雅黑" panose="020B0503020204020204" charset="-122"/>
              <a:ea typeface="宋体" panose="02010600030101010101" pitchFamily="2" charset="-122"/>
              <a:sym typeface="+mn-ea"/>
            </a:endParaRPr>
          </a:p>
          <a:p>
            <a:pPr algn="l"/>
            <a:r>
              <a:rPr lang="zh-CN" altLang="en-US" sz="2400" dirty="0">
                <a:latin typeface="微软雅黑" panose="020B0503020204020204" charset="-122"/>
                <a:ea typeface="宋体" panose="02010600030101010101" pitchFamily="2" charset="-122"/>
                <a:sym typeface="+mn-ea"/>
              </a:rPr>
              <a:t>术语和定义</a:t>
            </a:r>
            <a:endParaRPr lang="zh-CN" altLang="en-US" sz="2400" dirty="0">
              <a:latin typeface="微软雅黑" panose="020B0503020204020204" charset="-122"/>
              <a:ea typeface="宋体" panose="02010600030101010101" pitchFamily="2" charset="-122"/>
              <a:sym typeface="+mn-ea"/>
            </a:endParaRPr>
          </a:p>
          <a:p>
            <a:pPr algn="l"/>
            <a:r>
              <a:rPr lang="zh-CN" altLang="en-US" sz="2400" dirty="0">
                <a:latin typeface="微软雅黑" panose="020B0503020204020204" charset="-122"/>
                <a:ea typeface="宋体" panose="02010600030101010101" pitchFamily="2" charset="-122"/>
                <a:sym typeface="+mn-ea"/>
              </a:rPr>
              <a:t>审批人名字和批准日期</a:t>
            </a:r>
            <a:endParaRPr lang="zh-CN" altLang="en-US" sz="2400" dirty="0">
              <a:latin typeface="微软雅黑" panose="020B0503020204020204" charset="-122"/>
              <a:ea typeface="宋体" panose="02010600030101010101" pitchFamily="2" charset="-122"/>
              <a:sym typeface="+mn-ea"/>
            </a:endParaRPr>
          </a:p>
          <a:p>
            <a:pPr algn="l"/>
            <a:r>
              <a:rPr lang="zh-CN" altLang="en-US" sz="2400" dirty="0">
                <a:latin typeface="微软雅黑" panose="020B0503020204020204" charset="-122"/>
                <a:ea typeface="宋体" panose="02010600030101010101" pitchFamily="2" charset="-122"/>
                <a:sym typeface="+mn-ea"/>
              </a:rPr>
              <a:t>参考文献</a:t>
            </a:r>
            <a:endParaRPr lang="zh-CN" altLang="en-US" sz="2400" dirty="0">
              <a:latin typeface="微软雅黑" panose="020B0503020204020204" charset="-122"/>
              <a:ea typeface="宋体" panose="02010600030101010101" pitchFamily="2" charset="-122"/>
              <a:sym typeface="+mn-ea"/>
            </a:endParaRPr>
          </a:p>
          <a:p>
            <a:pPr algn="l"/>
            <a:r>
              <a:rPr lang="zh-CN" altLang="en-US" sz="2400" dirty="0">
                <a:latin typeface="微软雅黑" panose="020B0503020204020204" charset="-122"/>
                <a:ea typeface="宋体" panose="02010600030101010101" pitchFamily="2" charset="-122"/>
                <a:sym typeface="+mn-ea"/>
              </a:rPr>
              <a:t>剩余测试计划的概要</a:t>
            </a:r>
            <a:endParaRPr lang="zh-CN" altLang="en-US" sz="2400" dirty="0">
              <a:latin typeface="微软雅黑" panose="020B0503020204020204" charset="-122"/>
              <a:ea typeface="宋体" panose="02010600030101010101" pitchFamily="2" charset="-122"/>
              <a:sym typeface="+mn-ea"/>
            </a:endParaRPr>
          </a:p>
          <a:p>
            <a:pPr algn="l"/>
            <a:r>
              <a:rPr lang="zh-CN" altLang="en-US" sz="2400" dirty="0">
                <a:latin typeface="宋体" panose="02010600030101010101" pitchFamily="2" charset="-122"/>
                <a:ea typeface="宋体" panose="02010600030101010101" pitchFamily="2" charset="-122"/>
                <a:sym typeface="+mn-ea"/>
              </a:rPr>
              <a:t>测试环境</a:t>
            </a:r>
            <a:endParaRPr lang="zh-CN" altLang="en-US" sz="2400" dirty="0">
              <a:latin typeface="宋体" panose="02010600030101010101" pitchFamily="2" charset="-122"/>
              <a:ea typeface="宋体" panose="02010600030101010101" pitchFamily="2" charset="-122"/>
              <a:sym typeface="+mn-ea"/>
            </a:endParaRPr>
          </a:p>
          <a:p>
            <a:pPr algn="l"/>
            <a:r>
              <a:rPr lang="zh-CN" altLang="en-US" sz="2400" dirty="0">
                <a:latin typeface="宋体" panose="02010600030101010101" pitchFamily="2" charset="-122"/>
                <a:ea typeface="宋体" panose="02010600030101010101" pitchFamily="2" charset="-122"/>
                <a:sym typeface="+mn-ea"/>
              </a:rPr>
              <a:t>测试工作量估计</a:t>
            </a:r>
            <a:endParaRPr lang="zh-CN" altLang="en-US" sz="2400" dirty="0">
              <a:latin typeface="宋体" panose="02010600030101010101" pitchFamily="2" charset="-122"/>
              <a:ea typeface="宋体" panose="02010600030101010101" pitchFamily="2" charset="-122"/>
              <a:sym typeface="+mn-ea"/>
            </a:endParaRPr>
          </a:p>
          <a:p>
            <a:pPr algn="l"/>
            <a:endParaRPr lang="zh-CN" altLang="en-US" sz="2400" b="1" dirty="0">
              <a:latin typeface="宋体" panose="02010600030101010101" pitchFamily="2" charset="-122"/>
              <a:ea typeface="宋体" panose="02010600030101010101" pitchFamily="2" charset="-122"/>
              <a:sym typeface="+mn-ea"/>
            </a:endParaRPr>
          </a:p>
          <a:p>
            <a:pPr algn="l"/>
            <a:endParaRPr lang="zh-CN" altLang="en-US" sz="2000" b="1"/>
          </a:p>
        </p:txBody>
      </p:sp>
      <p:sp>
        <p:nvSpPr>
          <p:cNvPr id="2" name="文本框 1"/>
          <p:cNvSpPr txBox="1"/>
          <p:nvPr/>
        </p:nvSpPr>
        <p:spPr>
          <a:xfrm>
            <a:off x="905510" y="77470"/>
            <a:ext cx="2370455" cy="368300"/>
          </a:xfrm>
          <a:prstGeom prst="rect">
            <a:avLst/>
          </a:prstGeom>
          <a:noFill/>
        </p:spPr>
        <p:txBody>
          <a:bodyPr wrap="square" rtlCol="0">
            <a:spAutoFit/>
          </a:bodyPr>
          <a:p>
            <a:r>
              <a:rPr lang="zh-CN" altLang="en-US"/>
              <a:t>软件测试与质量保证</a:t>
            </a:r>
            <a:endParaRPr lang="zh-CN" alt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9" name="矩形 48"/>
          <p:cNvSpPr/>
          <p:nvPr/>
        </p:nvSpPr>
        <p:spPr>
          <a:xfrm>
            <a:off x="6108700" y="74930"/>
            <a:ext cx="2711450" cy="368300"/>
          </a:xfrm>
          <a:prstGeom prst="rect">
            <a:avLst/>
          </a:prstGeom>
        </p:spPr>
        <p:txBody>
          <a:bodyPr wrap="square">
            <a:spAutoFit/>
          </a:bodyPr>
          <a:lstStyle/>
          <a:p>
            <a:pPr algn="ctr"/>
            <a:r>
              <a:rPr lang="zh-CN" altLang="en-US" dirty="0">
                <a:latin typeface="黑体" panose="02010609060101010101" pitchFamily="49" charset="-122"/>
                <a:ea typeface="黑体" panose="02010609060101010101" pitchFamily="49" charset="-122"/>
              </a:rPr>
              <a:t>导言与特征描述</a:t>
            </a:r>
            <a:endParaRPr lang="zh-CN" altLang="en-US" dirty="0">
              <a:latin typeface="黑体" panose="02010609060101010101" pitchFamily="49" charset="-122"/>
              <a:ea typeface="黑体" panose="02010609060101010101" pitchFamily="49" charset="-122"/>
            </a:endParaRPr>
          </a:p>
        </p:txBody>
      </p:sp>
      <p:cxnSp>
        <p:nvCxnSpPr>
          <p:cNvPr id="50" name="直接连接符 49"/>
          <p:cNvCxnSpPr/>
          <p:nvPr/>
        </p:nvCxnSpPr>
        <p:spPr>
          <a:xfrm flipV="1">
            <a:off x="971600" y="428085"/>
            <a:ext cx="7662758" cy="1640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840355" y="516255"/>
            <a:ext cx="3622040" cy="521970"/>
          </a:xfrm>
          <a:prstGeom prst="rect">
            <a:avLst/>
          </a:prstGeom>
          <a:noFill/>
        </p:spPr>
        <p:txBody>
          <a:bodyPr wrap="square" rtlCol="0">
            <a:spAutoFit/>
          </a:bodyPr>
          <a:p>
            <a:pPr algn="ctr"/>
            <a:r>
              <a:rPr lang="zh-CN" altLang="en-US" sz="2800" b="1" dirty="0">
                <a:sym typeface="+mn-ea"/>
              </a:rPr>
              <a:t>特征描述</a:t>
            </a:r>
            <a:endParaRPr lang="zh-CN" altLang="en-US" sz="4000" b="1"/>
          </a:p>
        </p:txBody>
      </p:sp>
      <p:sp>
        <p:nvSpPr>
          <p:cNvPr id="5" name="文本框 4"/>
          <p:cNvSpPr txBox="1"/>
          <p:nvPr/>
        </p:nvSpPr>
        <p:spPr>
          <a:xfrm>
            <a:off x="619760" y="1793875"/>
            <a:ext cx="8425180" cy="460375"/>
          </a:xfrm>
          <a:prstGeom prst="rect">
            <a:avLst/>
          </a:prstGeom>
          <a:noFill/>
        </p:spPr>
        <p:txBody>
          <a:bodyPr wrap="none" rtlCol="0" anchor="t">
            <a:spAutoFit/>
          </a:bodyPr>
          <a:p>
            <a:r>
              <a:rPr lang="zh-CN" altLang="zh-CN" sz="2400" dirty="0">
                <a:latin typeface="Arial" panose="020B0604020202020204" pitchFamily="34" charset="0"/>
                <a:ea typeface="宋体" panose="02010600030101010101" pitchFamily="2" charset="-122"/>
                <a:sym typeface="+mn-ea"/>
              </a:rPr>
              <a:t>特征描述部分总结了</a:t>
            </a:r>
            <a:r>
              <a:rPr lang="zh-CN" altLang="zh-CN" sz="2400" b="1" dirty="0">
                <a:latin typeface="Arial" panose="020B0604020202020204" pitchFamily="34" charset="0"/>
                <a:ea typeface="宋体" panose="02010600030101010101" pitchFamily="2" charset="-122"/>
                <a:sym typeface="+mn-ea"/>
              </a:rPr>
              <a:t>测试计划执行期间将被</a:t>
            </a:r>
            <a:r>
              <a:rPr lang="zh-CN" altLang="zh-CN" sz="2400" dirty="0">
                <a:latin typeface="Arial" panose="020B0604020202020204" pitchFamily="34" charset="0"/>
                <a:ea typeface="宋体" panose="02010600030101010101" pitchFamily="2" charset="-122"/>
                <a:sym typeface="+mn-ea"/>
              </a:rPr>
              <a:t>测试的</a:t>
            </a:r>
            <a:r>
              <a:rPr lang="zh-CN" altLang="en-US" sz="2400" dirty="0">
                <a:latin typeface="Arial" panose="020B0604020202020204" pitchFamily="34" charset="0"/>
                <a:ea typeface="宋体" panose="02010600030101010101" pitchFamily="2" charset="-122"/>
                <a:sym typeface="+mn-ea"/>
              </a:rPr>
              <a:t>系</a:t>
            </a:r>
            <a:r>
              <a:rPr lang="zh-CN" altLang="zh-CN" sz="2400" dirty="0">
                <a:latin typeface="Arial" panose="020B0604020202020204" pitchFamily="34" charset="0"/>
                <a:ea typeface="宋体" panose="02010600030101010101" pitchFamily="2" charset="-122"/>
                <a:sym typeface="+mn-ea"/>
              </a:rPr>
              <a:t>统特征。</a:t>
            </a:r>
            <a:endParaRPr lang="zh-CN" altLang="zh-CN" sz="2400" dirty="0">
              <a:latin typeface="Arial" panose="020B0604020202020204" pitchFamily="34" charset="0"/>
              <a:ea typeface="宋体" panose="02010600030101010101" pitchFamily="2" charset="-122"/>
              <a:sym typeface="+mn-ea"/>
            </a:endParaRPr>
          </a:p>
        </p:txBody>
      </p:sp>
      <p:sp>
        <p:nvSpPr>
          <p:cNvPr id="7" name="文本框 6"/>
          <p:cNvSpPr txBox="1"/>
          <p:nvPr/>
        </p:nvSpPr>
        <p:spPr>
          <a:xfrm>
            <a:off x="1838325" y="2858135"/>
            <a:ext cx="6278880" cy="460375"/>
          </a:xfrm>
          <a:prstGeom prst="rect">
            <a:avLst/>
          </a:prstGeom>
          <a:noFill/>
        </p:spPr>
        <p:txBody>
          <a:bodyPr wrap="none" rtlCol="0" anchor="t">
            <a:spAutoFit/>
          </a:bodyPr>
          <a:p>
            <a:r>
              <a:rPr lang="zh-CN" altLang="zh-CN" sz="2400" dirty="0">
                <a:latin typeface="Arial" panose="020B0604020202020204" pitchFamily="34" charset="0"/>
                <a:ea typeface="宋体" panose="02010600030101010101" pitchFamily="2" charset="-122"/>
                <a:sym typeface="+mn-ea"/>
              </a:rPr>
              <a:t>系统功能更高层次的描述</a:t>
            </a:r>
            <a:r>
              <a:rPr lang="zh-CN" altLang="en-US" sz="2400" dirty="0">
                <a:latin typeface="Arial" panose="020B0604020202020204" pitchFamily="34" charset="0"/>
                <a:ea typeface="宋体" panose="02010600030101010101" pitchFamily="2" charset="-122"/>
                <a:sym typeface="+mn-ea"/>
              </a:rPr>
              <a:t>将</a:t>
            </a:r>
            <a:r>
              <a:rPr lang="zh-CN" altLang="zh-CN" sz="2400" dirty="0">
                <a:latin typeface="Arial" panose="020B0604020202020204" pitchFamily="34" charset="0"/>
                <a:ea typeface="宋体" panose="02010600030101010101" pitchFamily="2" charset="-122"/>
                <a:sym typeface="+mn-ea"/>
              </a:rPr>
              <a:t>出现在这一部分。</a:t>
            </a:r>
            <a:endParaRPr lang="zh-CN" altLang="zh-CN" sz="2400" dirty="0">
              <a:latin typeface="Arial" panose="020B0604020202020204" pitchFamily="34" charset="0"/>
              <a:ea typeface="宋体" panose="02010600030101010101" pitchFamily="2" charset="-122"/>
              <a:sym typeface="+mn-ea"/>
            </a:endParaRPr>
          </a:p>
        </p:txBody>
      </p:sp>
      <p:sp>
        <p:nvSpPr>
          <p:cNvPr id="2" name="文本框 1"/>
          <p:cNvSpPr txBox="1"/>
          <p:nvPr/>
        </p:nvSpPr>
        <p:spPr>
          <a:xfrm>
            <a:off x="905510" y="95885"/>
            <a:ext cx="2479040" cy="368300"/>
          </a:xfrm>
          <a:prstGeom prst="rect">
            <a:avLst/>
          </a:prstGeom>
          <a:noFill/>
        </p:spPr>
        <p:txBody>
          <a:bodyPr wrap="square" rtlCol="0">
            <a:spAutoFit/>
          </a:bodyPr>
          <a:p>
            <a:r>
              <a:rPr lang="zh-CN" altLang="en-US"/>
              <a:t>软件</a:t>
            </a:r>
            <a:r>
              <a:rPr lang="zh-CN" altLang="en-US">
                <a:sym typeface="+mn-ea"/>
              </a:rPr>
              <a:t>测试与</a:t>
            </a:r>
            <a:r>
              <a:rPr lang="zh-CN" altLang="en-US"/>
              <a:t>质量保证</a:t>
            </a:r>
            <a:endParaRPr lang="zh-CN" alt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67" name=""/>
        <p:cNvGrpSpPr/>
        <p:nvPr/>
      </p:nvGrpSpPr>
      <p:grpSpPr>
        <a:xfrm>
          <a:off x="0" y="0"/>
          <a:ext cx="0" cy="0"/>
          <a:chOff x="0" y="0"/>
          <a:chExt cx="0" cy="0"/>
        </a:xfrm>
      </p:grpSpPr>
      <p:sp>
        <p:nvSpPr>
          <p:cNvPr id="1048653" name="椭圆 2"/>
          <p:cNvSpPr/>
          <p:nvPr/>
        </p:nvSpPr>
        <p:spPr>
          <a:xfrm>
            <a:off x="3159760" y="1102360"/>
            <a:ext cx="2856865" cy="2881630"/>
          </a:xfrm>
          <a:prstGeom prst="ellipse">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4" name="文本框 6"/>
          <p:cNvSpPr txBox="1"/>
          <p:nvPr/>
        </p:nvSpPr>
        <p:spPr>
          <a:xfrm>
            <a:off x="3257613" y="1874834"/>
            <a:ext cx="2884067" cy="922020"/>
          </a:xfrm>
          <a:prstGeom prst="rect">
            <a:avLst/>
          </a:prstGeom>
          <a:noFill/>
        </p:spPr>
        <p:txBody>
          <a:bodyPr wrap="square" rtlCol="0">
            <a:spAutoFit/>
          </a:bodyPr>
          <a:p>
            <a:pPr algn="ctr"/>
            <a:r>
              <a:rPr lang="en-US" altLang="zh-CN" sz="2700" b="1" spc="300" dirty="0" smtClean="0">
                <a:solidFill>
                  <a:schemeClr val="bg1"/>
                </a:solidFill>
                <a:latin typeface="微软雅黑" panose="020B0503020204020204" charset="-122"/>
                <a:ea typeface="微软雅黑" panose="020B0503020204020204" charset="-122"/>
              </a:rPr>
              <a:t>12.3</a:t>
            </a:r>
            <a:endParaRPr lang="en-US" altLang="zh-CN" sz="2700" b="1" spc="300" dirty="0" smtClean="0">
              <a:solidFill>
                <a:schemeClr val="bg1"/>
              </a:solidFill>
              <a:latin typeface="微软雅黑" panose="020B0503020204020204" charset="-122"/>
              <a:ea typeface="微软雅黑" panose="020B0503020204020204" charset="-122"/>
            </a:endParaRPr>
          </a:p>
          <a:p>
            <a:pPr algn="ctr"/>
            <a:r>
              <a:rPr lang="zh-CN" altLang="en-US" sz="2700" b="1" spc="300" dirty="0" smtClean="0">
                <a:solidFill>
                  <a:schemeClr val="bg1"/>
                </a:solidFill>
                <a:latin typeface="微软雅黑" panose="020B0503020204020204" charset="-122"/>
                <a:ea typeface="微软雅黑" panose="020B0503020204020204" charset="-122"/>
              </a:rPr>
              <a:t>假设前提</a:t>
            </a:r>
            <a:endParaRPr lang="zh-CN" altLang="en-US" sz="2700" b="1" spc="300" dirty="0" smtClean="0">
              <a:solidFill>
                <a:schemeClr val="bg1"/>
              </a:solidFill>
              <a:latin typeface="微软雅黑" panose="020B0503020204020204" charset="-122"/>
              <a:ea typeface="微软雅黑" panose="020B0503020204020204" charset="-122"/>
            </a:endParaRPr>
          </a:p>
        </p:txBody>
      </p:sp>
      <p:sp>
        <p:nvSpPr>
          <p:cNvPr id="1048655" name="椭圆 9"/>
          <p:cNvSpPr/>
          <p:nvPr/>
        </p:nvSpPr>
        <p:spPr>
          <a:xfrm>
            <a:off x="915708" y="3675929"/>
            <a:ext cx="150019" cy="18969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6" name="椭圆 11"/>
          <p:cNvSpPr/>
          <p:nvPr/>
        </p:nvSpPr>
        <p:spPr>
          <a:xfrm>
            <a:off x="1320758" y="3090375"/>
            <a:ext cx="388460" cy="38846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7" name="椭圆 12"/>
          <p:cNvSpPr/>
          <p:nvPr/>
        </p:nvSpPr>
        <p:spPr>
          <a:xfrm>
            <a:off x="2387557" y="2891545"/>
            <a:ext cx="483409" cy="48340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8" name="椭圆 13"/>
          <p:cNvSpPr/>
          <p:nvPr/>
        </p:nvSpPr>
        <p:spPr>
          <a:xfrm>
            <a:off x="495189" y="2082095"/>
            <a:ext cx="160100" cy="160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59" name="椭圆 14"/>
          <p:cNvSpPr/>
          <p:nvPr/>
        </p:nvSpPr>
        <p:spPr>
          <a:xfrm>
            <a:off x="2146113" y="2132920"/>
            <a:ext cx="356221" cy="356221"/>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0" name="椭圆 15"/>
          <p:cNvSpPr/>
          <p:nvPr/>
        </p:nvSpPr>
        <p:spPr>
          <a:xfrm>
            <a:off x="1709218" y="1699269"/>
            <a:ext cx="267453" cy="26745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1" name="椭圆 16"/>
          <p:cNvSpPr/>
          <p:nvPr/>
        </p:nvSpPr>
        <p:spPr>
          <a:xfrm>
            <a:off x="6087242" y="2641543"/>
            <a:ext cx="165932" cy="16593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2" name="椭圆 17"/>
          <p:cNvSpPr/>
          <p:nvPr/>
        </p:nvSpPr>
        <p:spPr>
          <a:xfrm>
            <a:off x="7335435" y="1219157"/>
            <a:ext cx="480112" cy="48011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3" name="椭圆 18"/>
          <p:cNvSpPr/>
          <p:nvPr/>
        </p:nvSpPr>
        <p:spPr>
          <a:xfrm>
            <a:off x="5596373" y="3979714"/>
            <a:ext cx="237818" cy="23781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4" name="椭圆 19"/>
          <p:cNvSpPr/>
          <p:nvPr/>
        </p:nvSpPr>
        <p:spPr>
          <a:xfrm flipH="1" flipV="1">
            <a:off x="5393991" y="3489918"/>
            <a:ext cx="237549" cy="25625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5" name="椭圆 20"/>
          <p:cNvSpPr/>
          <p:nvPr/>
        </p:nvSpPr>
        <p:spPr>
          <a:xfrm>
            <a:off x="6702862" y="1907693"/>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6" name="椭圆 21"/>
          <p:cNvSpPr/>
          <p:nvPr/>
        </p:nvSpPr>
        <p:spPr>
          <a:xfrm>
            <a:off x="6313298" y="3007625"/>
            <a:ext cx="622690" cy="62269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7" name="椭圆 22"/>
          <p:cNvSpPr/>
          <p:nvPr/>
        </p:nvSpPr>
        <p:spPr>
          <a:xfrm>
            <a:off x="6452579" y="927449"/>
            <a:ext cx="174522" cy="1745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8" name="椭圆 23"/>
          <p:cNvSpPr/>
          <p:nvPr/>
        </p:nvSpPr>
        <p:spPr>
          <a:xfrm>
            <a:off x="7736521" y="2878091"/>
            <a:ext cx="311345" cy="31134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
        <p:nvSpPr>
          <p:cNvPr id="1048669" name="椭圆 24"/>
          <p:cNvSpPr/>
          <p:nvPr/>
        </p:nvSpPr>
        <p:spPr>
          <a:xfrm flipH="1">
            <a:off x="6923030" y="3865624"/>
            <a:ext cx="364687" cy="3646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cxnSp>
        <p:nvCxnSpPr>
          <p:cNvPr id="3145734" name="直接连接符 26"/>
          <p:cNvCxnSpPr/>
          <p:nvPr/>
        </p:nvCxnSpPr>
        <p:spPr>
          <a:xfrm flipH="1">
            <a:off x="5057752" y="378155"/>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5" name="直接连接符 27"/>
          <p:cNvCxnSpPr/>
          <p:nvPr/>
        </p:nvCxnSpPr>
        <p:spPr>
          <a:xfrm flipH="1">
            <a:off x="5753055" y="184214"/>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6" name="直接连接符 28"/>
          <p:cNvCxnSpPr/>
          <p:nvPr/>
        </p:nvCxnSpPr>
        <p:spPr>
          <a:xfrm flipH="1">
            <a:off x="2497698" y="4106682"/>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7" name="直接连接符 29"/>
          <p:cNvCxnSpPr/>
          <p:nvPr/>
        </p:nvCxnSpPr>
        <p:spPr>
          <a:xfrm flipH="1">
            <a:off x="5377504" y="1275951"/>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8" name="直接连接符 31"/>
          <p:cNvCxnSpPr/>
          <p:nvPr/>
        </p:nvCxnSpPr>
        <p:spPr>
          <a:xfrm flipH="1">
            <a:off x="3298174" y="3853493"/>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145739" name="直接连接符 33"/>
          <p:cNvCxnSpPr/>
          <p:nvPr/>
        </p:nvCxnSpPr>
        <p:spPr>
          <a:xfrm flipH="1">
            <a:off x="2978422" y="3230446"/>
            <a:ext cx="764114" cy="887119"/>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6763</Words>
  <Application>WPS 演示</Application>
  <PresentationFormat>全屏显示(16:9)</PresentationFormat>
  <Paragraphs>738</Paragraphs>
  <Slides>51</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51</vt:i4>
      </vt:variant>
    </vt:vector>
  </HeadingPairs>
  <TitlesOfParts>
    <vt:vector size="59" baseType="lpstr">
      <vt:lpstr>Arial</vt:lpstr>
      <vt:lpstr>宋体</vt:lpstr>
      <vt:lpstr>Wingdings</vt:lpstr>
      <vt:lpstr>微软雅黑</vt:lpstr>
      <vt:lpstr>黑体</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测试工作量估计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12.8.2 创建测试用例工作量</vt:lpstr>
      <vt:lpstr>PowerPoint 演示文稿</vt:lpstr>
      <vt:lpstr>12.8.3 执行测试用例工作量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Grace Wang</dc:creator>
  <cp:lastModifiedBy>Forever</cp:lastModifiedBy>
  <cp:revision>216</cp:revision>
  <dcterms:created xsi:type="dcterms:W3CDTF">2017-12-21T02:57:00Z</dcterms:created>
  <dcterms:modified xsi:type="dcterms:W3CDTF">2018-05-17T04:52:19Z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2052-10.1.0.7346</vt:lpwstr>
  </property>
</Properties>
</file>

<file path=docProps/thumbnail.jpeg>
</file>